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Helvetica Neue" panose="020B0604020202020204" charset="0"/>
      <p:regular r:id="rId28"/>
      <p:bold r:id="rId29"/>
      <p:italic r:id="rId30"/>
      <p:boldItalic r:id="rId31"/>
    </p:embeddedFont>
    <p:embeddedFont>
      <p:font typeface="Roboto Mono" panose="020B0604020202020204" charset="0"/>
      <p:regular r:id="rId32"/>
      <p:bold r:id="rId33"/>
      <p:italic r:id="rId34"/>
      <p:boldItalic r:id="rId35"/>
    </p:embeddedFont>
    <p:embeddedFont>
      <p:font typeface="Roboto Mono Medium"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84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Here to talk on Stablecoins and Makerdao</a:t>
            </a:r>
            <a:endParaRPr/>
          </a:p>
        </p:txBody>
      </p:sp>
      <p:sp>
        <p:nvSpPr>
          <p:cNvPr id="67" name="Google Shape;67;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61e7a02694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t>Makerdao</a:t>
            </a:r>
            <a:endParaRPr sz="1100"/>
          </a:p>
          <a:p>
            <a:pPr marL="0" lvl="0" indent="0" algn="l" rtl="0">
              <a:lnSpc>
                <a:spcPct val="115000"/>
              </a:lnSpc>
              <a:spcBef>
                <a:spcPts val="0"/>
              </a:spcBef>
              <a:spcAft>
                <a:spcPts val="0"/>
              </a:spcAft>
              <a:buSzPts val="1400"/>
              <a:buNone/>
            </a:pPr>
            <a:endParaRPr sz="1100"/>
          </a:p>
          <a:p>
            <a:pPr marL="0" lvl="0" indent="0" algn="l" rtl="0">
              <a:lnSpc>
                <a:spcPct val="115000"/>
              </a:lnSpc>
              <a:spcBef>
                <a:spcPts val="0"/>
              </a:spcBef>
              <a:spcAft>
                <a:spcPts val="0"/>
              </a:spcAft>
              <a:buSzPts val="1400"/>
              <a:buNone/>
            </a:pPr>
            <a:r>
              <a:rPr lang="en-US" sz="1100"/>
              <a:t>Started before the ethereum project was launched and set out to create the best stable coin</a:t>
            </a:r>
            <a:endParaRPr sz="1100"/>
          </a:p>
          <a:p>
            <a:pPr marL="0" lvl="0" indent="0" algn="l" rtl="0">
              <a:lnSpc>
                <a:spcPct val="115000"/>
              </a:lnSpc>
              <a:spcBef>
                <a:spcPts val="0"/>
              </a:spcBef>
              <a:spcAft>
                <a:spcPts val="0"/>
              </a:spcAft>
              <a:buSzPts val="1400"/>
              <a:buNone/>
            </a:pPr>
            <a:endParaRPr sz="1100"/>
          </a:p>
          <a:p>
            <a:pPr marL="0" lvl="0" indent="0" algn="l" rtl="0">
              <a:lnSpc>
                <a:spcPct val="115000"/>
              </a:lnSpc>
              <a:spcBef>
                <a:spcPts val="0"/>
              </a:spcBef>
              <a:spcAft>
                <a:spcPts val="0"/>
              </a:spcAft>
              <a:buSzPts val="1400"/>
              <a:buNone/>
            </a:pPr>
            <a:r>
              <a:rPr lang="en-US" sz="1100"/>
              <a:t>May be worth mentioning:</a:t>
            </a:r>
            <a:endParaRPr sz="1100"/>
          </a:p>
          <a:p>
            <a:pPr marL="0" lvl="0" indent="0" algn="l" rtl="0">
              <a:lnSpc>
                <a:spcPct val="115000"/>
              </a:lnSpc>
              <a:spcBef>
                <a:spcPts val="0"/>
              </a:spcBef>
              <a:spcAft>
                <a:spcPts val="0"/>
              </a:spcAft>
              <a:buSzPts val="1400"/>
              <a:buNone/>
            </a:pPr>
            <a:r>
              <a:rPr lang="en-US" sz="1100"/>
              <a:t>A stable coin needs key features </a:t>
            </a:r>
            <a:endParaRPr sz="1100"/>
          </a:p>
          <a:p>
            <a:pPr marL="457200" lvl="0" indent="-298450" algn="l" rtl="0">
              <a:lnSpc>
                <a:spcPct val="115000"/>
              </a:lnSpc>
              <a:spcBef>
                <a:spcPts val="0"/>
              </a:spcBef>
              <a:spcAft>
                <a:spcPts val="0"/>
              </a:spcAft>
              <a:buSzPts val="1100"/>
              <a:buChar char="-"/>
            </a:pPr>
            <a:r>
              <a:rPr lang="en-US" sz="1100"/>
              <a:t>Decentralized</a:t>
            </a:r>
            <a:endParaRPr sz="1100"/>
          </a:p>
          <a:p>
            <a:pPr marL="457200" lvl="0" indent="-298450" algn="l" rtl="0">
              <a:lnSpc>
                <a:spcPct val="115000"/>
              </a:lnSpc>
              <a:spcBef>
                <a:spcPts val="0"/>
              </a:spcBef>
              <a:spcAft>
                <a:spcPts val="0"/>
              </a:spcAft>
              <a:buSzPts val="1100"/>
              <a:buChar char="-"/>
            </a:pPr>
            <a:r>
              <a:rPr lang="en-US" sz="1100"/>
              <a:t>Fundamental stability that has been proven -&gt; real assets and real value that backs the stable coin</a:t>
            </a:r>
            <a:endParaRPr/>
          </a:p>
        </p:txBody>
      </p:sp>
      <p:sp>
        <p:nvSpPr>
          <p:cNvPr id="157" name="Google Shape;157;g61e7a0269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3" name="Google Shape;163;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0" indent="-298450" algn="l" rtl="0">
              <a:lnSpc>
                <a:spcPct val="115000"/>
              </a:lnSpc>
              <a:spcBef>
                <a:spcPts val="0"/>
              </a:spcBef>
              <a:spcAft>
                <a:spcPts val="0"/>
              </a:spcAft>
              <a:buClr>
                <a:srgbClr val="000000"/>
              </a:buClr>
              <a:buSzPts val="1100"/>
              <a:buFont typeface="Arial"/>
              <a:buChar char="●"/>
            </a:pPr>
            <a:r>
              <a:rPr lang="en-US" sz="1100"/>
              <a:t>Governance token that controls the platform that backs the dai stable coin</a:t>
            </a:r>
            <a:endParaRPr sz="1100"/>
          </a:p>
          <a:p>
            <a:pPr marL="457200" lvl="0" indent="-298450" algn="l" rtl="0">
              <a:lnSpc>
                <a:spcPct val="115000"/>
              </a:lnSpc>
              <a:spcBef>
                <a:spcPts val="0"/>
              </a:spcBef>
              <a:spcAft>
                <a:spcPts val="0"/>
              </a:spcAft>
              <a:buClr>
                <a:srgbClr val="000000"/>
              </a:buClr>
              <a:buSzPts val="1100"/>
              <a:buFont typeface="Arial"/>
              <a:buChar char="●"/>
            </a:pPr>
            <a:r>
              <a:rPr lang="en-US" sz="1100"/>
              <a:t>For the advanced user that wants to get into the advanced governance of a decentralized financial platform</a:t>
            </a:r>
            <a:endParaRPr sz="1100"/>
          </a:p>
          <a:p>
            <a:pPr marL="457200" lvl="0" indent="-298450" algn="l" rtl="0">
              <a:lnSpc>
                <a:spcPct val="115000"/>
              </a:lnSpc>
              <a:spcBef>
                <a:spcPts val="0"/>
              </a:spcBef>
              <a:spcAft>
                <a:spcPts val="0"/>
              </a:spcAft>
              <a:buClr>
                <a:srgbClr val="000000"/>
              </a:buClr>
              <a:buSzPts val="1100"/>
              <a:buFont typeface="Arial"/>
              <a:buChar char="●"/>
            </a:pPr>
            <a:r>
              <a:rPr lang="en-US" sz="1100"/>
              <a:t>Maker holders make the crucial decisions on what collaterals to allow into the system and on what terms.</a:t>
            </a:r>
            <a:endParaRPr sz="1100"/>
          </a:p>
          <a:p>
            <a:pPr marL="0" lvl="2" indent="457200" algn="l" rtl="0">
              <a:lnSpc>
                <a:spcPct val="115000"/>
              </a:lnSpc>
              <a:spcBef>
                <a:spcPts val="0"/>
              </a:spcBef>
              <a:spcAft>
                <a:spcPts val="0"/>
              </a:spcAft>
              <a:buSzPts val="1400"/>
              <a:buNone/>
            </a:pPr>
            <a:r>
              <a:rPr lang="en-US" sz="1100"/>
              <a:t> E.g. ethereum should be more risky than tokenized gold, which is more risky than tokenized bonds</a:t>
            </a:r>
            <a:endParaRPr sz="1100"/>
          </a:p>
          <a:p>
            <a:pPr marL="0" lvl="0" indent="0" algn="l" rtl="0">
              <a:lnSpc>
                <a:spcPct val="100000"/>
              </a:lnSpc>
              <a:spcBef>
                <a:spcPts val="0"/>
              </a:spcBef>
              <a:spcAft>
                <a:spcPts val="0"/>
              </a:spcAft>
              <a:buSzPts val="1400"/>
              <a:buNone/>
            </a:pPr>
            <a:r>
              <a:rPr lang="en-US" sz="1100"/>
              <a:t>MKR is used for voting in new collateral types and it is also used to vote on the risk parameters associated with these collateral types.</a:t>
            </a:r>
            <a:endParaRPr/>
          </a:p>
          <a:p>
            <a:pPr marL="0" lvl="0" indent="0" algn="l" rtl="0">
              <a:lnSpc>
                <a:spcPct val="100000"/>
              </a:lnSpc>
              <a:spcBef>
                <a:spcPts val="0"/>
              </a:spcBef>
              <a:spcAft>
                <a:spcPts val="0"/>
              </a:spcAft>
              <a:buSzPts val="1400"/>
              <a:buNone/>
            </a:pPr>
            <a:r>
              <a:rPr lang="en-US" sz="1100"/>
              <a:t>It is also a necessary ingredient to close a CDP and is thus the fuel for the Dai Credit System</a:t>
            </a:r>
            <a:endParaRPr sz="11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3" name="Google Shape;173;p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1c1b4594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1" name="Google Shape;181;g61c1b4594b_0_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t>Explain each colored chart</a:t>
            </a:r>
            <a:endParaRPr sz="11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b4866af7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0" name="Google Shape;190;g6b4866af77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t>Explain each colored chart</a:t>
            </a:r>
            <a:endParaRPr sz="11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1c1b4594b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8" name="Google Shape;198;g61c1b4594b_0_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61c1b4594b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9" name="Google Shape;209;g61c1b4594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0" indent="0" algn="l" rtl="0">
              <a:lnSpc>
                <a:spcPct val="115000"/>
              </a:lnSpc>
              <a:spcBef>
                <a:spcPts val="0"/>
              </a:spcBef>
              <a:spcAft>
                <a:spcPts val="0"/>
              </a:spcAft>
              <a:buSzPts val="1400"/>
              <a:buNone/>
            </a:pPr>
            <a:endParaRPr sz="11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1c1b4594b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9" name="Google Shape;219;g61c1b4594b_0_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61c1b4594b_0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2" name="Google Shape;232;g61c1b4594b_0_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61c1b4594b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5" name="Google Shape;245;g61c1b4594b_0_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3" name="Google Shape;73;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0" indent="0" algn="l" rtl="0">
              <a:lnSpc>
                <a:spcPct val="115000"/>
              </a:lnSpc>
              <a:spcBef>
                <a:spcPts val="0"/>
              </a:spcBef>
              <a:spcAft>
                <a:spcPts val="0"/>
              </a:spcAft>
              <a:buSzPts val="1400"/>
              <a:buNone/>
            </a:pPr>
            <a:endParaRPr sz="11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6b4866af77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5" name="Google Shape;255;g6b4866af77_0_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61c1b4594b_0_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2" name="Google Shape;272;g61c1b4594b_0_10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1c1b4594b_0_1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2" name="Google Shape;282;g61c1b4594b_0_1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61c1b4594b_0_1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3" name="Google Shape;293;g61c1b4594b_0_1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current version of Dai in the wild is single collateral which means that if a black swan were to occur and the price of ETH was to drop instantaneously across all exchanges at once to 0, then Dai would fail. The multi collateral version of Dai is due to be released in June will be resilient even in the face of such an event because the collateral pool will be diversified with non-correlated assets. This means that even if one collateral type fails completely that Dai holders would still be made whole because all CDPs in which the Dai were created are all over-collateralized.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3" name="Google Shape;303;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The last method we use to ensure stability and security of the system is what we call global settlement.</a:t>
            </a:r>
            <a:endParaRPr/>
          </a:p>
          <a:p>
            <a:pPr marL="0" marR="0" lvl="0" indent="0" algn="l" rtl="0">
              <a:lnSpc>
                <a:spcPct val="100000"/>
              </a:lnSpc>
              <a:spcBef>
                <a:spcPts val="0"/>
              </a:spcBef>
              <a:spcAft>
                <a:spcPts val="0"/>
              </a:spcAft>
              <a:buSzPts val="1400"/>
              <a:buNone/>
            </a:pPr>
            <a:endParaRPr sz="1100" b="0" i="0" u="none" strike="noStrike" cap="none">
              <a:latin typeface="Arial"/>
              <a:ea typeface="Arial"/>
              <a:cs typeface="Arial"/>
              <a:sym typeface="Arial"/>
            </a:endParaRPr>
          </a:p>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At any point in time if the price of Dai strays too far away from the dollar... the system can be “globally settled”.</a:t>
            </a:r>
            <a:endParaRPr/>
          </a:p>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This means that the value of the assets which back each Dai can be made available to be redeemed by each Dai holder. </a:t>
            </a:r>
            <a:endParaRPr/>
          </a:p>
          <a:p>
            <a:pPr marL="0" marR="0" lvl="0" indent="0" algn="l" rtl="0">
              <a:lnSpc>
                <a:spcPct val="100000"/>
              </a:lnSpc>
              <a:spcBef>
                <a:spcPts val="0"/>
              </a:spcBef>
              <a:spcAft>
                <a:spcPts val="0"/>
              </a:spcAft>
              <a:buSzPts val="1400"/>
              <a:buNone/>
            </a:pPr>
            <a:r>
              <a:rPr lang="en-US" sz="1100" b="0" i="0" u="none" strike="noStrike" cap="none">
                <a:latin typeface="Arial"/>
                <a:ea typeface="Arial"/>
                <a:cs typeface="Arial"/>
                <a:sym typeface="Arial"/>
              </a:rPr>
              <a:t>This THREAT ensures that a class of motivated actors called keepers can in good faith provide liquidity on either side of the peg and make a profit doing so as they know that if the price moves far enough away from the peg that the system can and will be settled.</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1" name="Google Shape;311;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 name="Google Shape;81;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914400" lvl="1" indent="-298450" algn="l" rtl="0">
              <a:lnSpc>
                <a:spcPct val="115000"/>
              </a:lnSpc>
              <a:spcBef>
                <a:spcPts val="0"/>
              </a:spcBef>
              <a:spcAft>
                <a:spcPts val="0"/>
              </a:spcAft>
              <a:buSzPts val="1100"/>
              <a:buChar char="-"/>
            </a:pPr>
            <a:r>
              <a:rPr lang="en-US" sz="1100"/>
              <a:t>An attempt to create a stablecoin that has everything necessary to unlock the potential of blockchain. </a:t>
            </a:r>
            <a:endParaRPr sz="1100"/>
          </a:p>
          <a:p>
            <a:pPr marL="914400" lvl="1" indent="-298450" algn="l" rtl="0">
              <a:lnSpc>
                <a:spcPct val="115000"/>
              </a:lnSpc>
              <a:spcBef>
                <a:spcPts val="0"/>
              </a:spcBef>
              <a:spcAft>
                <a:spcPts val="0"/>
              </a:spcAft>
              <a:buSzPts val="1100"/>
              <a:buChar char="-"/>
            </a:pPr>
            <a:r>
              <a:rPr lang="en-US" sz="1100"/>
              <a:t>Crypto asset ment for the end user</a:t>
            </a:r>
            <a:endParaRPr sz="1100"/>
          </a:p>
          <a:p>
            <a:pPr marL="914400" lvl="1" indent="-298450" algn="l" rtl="0">
              <a:lnSpc>
                <a:spcPct val="115000"/>
              </a:lnSpc>
              <a:spcBef>
                <a:spcPts val="0"/>
              </a:spcBef>
              <a:spcAft>
                <a:spcPts val="0"/>
              </a:spcAft>
              <a:buSzPts val="1100"/>
              <a:buChar char="-"/>
            </a:pPr>
            <a:r>
              <a:rPr lang="en-US" sz="1100"/>
              <a:t>Crypto collateralized stablecoin</a:t>
            </a:r>
            <a:endParaRPr sz="1100"/>
          </a:p>
          <a:p>
            <a:pPr marL="1371600" lvl="2" indent="-298450" algn="l" rtl="0">
              <a:lnSpc>
                <a:spcPct val="115000"/>
              </a:lnSpc>
              <a:spcBef>
                <a:spcPts val="0"/>
              </a:spcBef>
              <a:spcAft>
                <a:spcPts val="0"/>
              </a:spcAft>
              <a:buSzPts val="1100"/>
              <a:buChar char="-"/>
            </a:pPr>
            <a:r>
              <a:rPr lang="en-US" sz="1100"/>
              <a:t>Stability is backed by a decentralized platform, and on this decentralized platform there are different types of collateral (ethereum, tokenized asset, such as digix gold), they are combined into a portfolio of assets that together back the stability of dai. </a:t>
            </a:r>
            <a:endParaRPr sz="11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Any financial service or product can be imagined with the use of Dai</a:t>
            </a:r>
            <a:endParaRPr/>
          </a:p>
        </p:txBody>
      </p:sp>
      <p:sp>
        <p:nvSpPr>
          <p:cNvPr id="92" name="Google Shape;92;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1e7a02694_0_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Any financial service or product can be imagined with the use of Dai</a:t>
            </a:r>
            <a:endParaRPr/>
          </a:p>
        </p:txBody>
      </p:sp>
      <p:sp>
        <p:nvSpPr>
          <p:cNvPr id="110" name="Google Shape;110;g61e7a02694_0_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0" name="Google Shape;120;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100"/>
              <a:t>The second and third reasons one would interact with the Dai Credit System is via what we call a Collateralized Debt Position, or CDP for short. Both of these use cases are speculative and are dependent on the creator having faith in the future value increase of the asset they are depositing into the CDP. </a:t>
            </a:r>
            <a:endParaRPr sz="1100"/>
          </a:p>
          <a:p>
            <a:pPr marL="0" lvl="0" indent="0" algn="l" rtl="0">
              <a:lnSpc>
                <a:spcPct val="100000"/>
              </a:lnSpc>
              <a:spcBef>
                <a:spcPts val="0"/>
              </a:spcBef>
              <a:spcAft>
                <a:spcPts val="0"/>
              </a:spcAft>
              <a:buSzPts val="1400"/>
              <a:buNone/>
            </a:pPr>
            <a:endParaRPr sz="1100"/>
          </a:p>
          <a:p>
            <a:pPr marL="0" lvl="0" indent="0" algn="l" rtl="0">
              <a:lnSpc>
                <a:spcPct val="100000"/>
              </a:lnSpc>
              <a:spcBef>
                <a:spcPts val="0"/>
              </a:spcBef>
              <a:spcAft>
                <a:spcPts val="0"/>
              </a:spcAft>
              <a:buSzPts val="1400"/>
              <a:buNone/>
            </a:pPr>
            <a:endParaRPr sz="1100"/>
          </a:p>
          <a:p>
            <a:pPr marL="0" lvl="0" indent="0" algn="l" rtl="0">
              <a:lnSpc>
                <a:spcPct val="100000"/>
              </a:lnSpc>
              <a:spcBef>
                <a:spcPts val="0"/>
              </a:spcBef>
              <a:spcAft>
                <a:spcPts val="0"/>
              </a:spcAft>
              <a:buClr>
                <a:srgbClr val="000000"/>
              </a:buClr>
              <a:buSzPts val="1400"/>
              <a:buFont typeface="Arial"/>
              <a:buNone/>
            </a:pPr>
            <a:r>
              <a:rPr lang="en-US" sz="1100"/>
              <a:t>Overcollateralization ensures that in event of a rapid decrease in asset price that a CDP can be liquidated with extra value to spare. This ensures that Dai holders can sleep well at night knowing that no matter what happens to the price of the asset backing their Dai that they can always receive equivalent value of the assets backing the Dai in circulation.</a:t>
            </a:r>
            <a:endParaRPr/>
          </a:p>
          <a:p>
            <a:pPr marL="0" lvl="0" indent="0" algn="l" rtl="0">
              <a:lnSpc>
                <a:spcPct val="100000"/>
              </a:lnSpc>
              <a:spcBef>
                <a:spcPts val="0"/>
              </a:spcBef>
              <a:spcAft>
                <a:spcPts val="0"/>
              </a:spcAft>
              <a:buClr>
                <a:srgbClr val="000000"/>
              </a:buClr>
              <a:buSzPts val="1400"/>
              <a:buFont typeface="Arial"/>
              <a:buNone/>
            </a:pPr>
            <a:r>
              <a:rPr lang="en-US" sz="1100"/>
              <a:t>At the time of writing CDP’s were currently 370% over-collateralized.</a:t>
            </a:r>
            <a:endParaRPr sz="11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1e7a02694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1" name="Google Shape;131;g61e7a02694_0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100"/>
              <a:t>The second and third reasons one would interact with the Dai Credit System is via what we call a Collateralized Debt Position, or CDP for short. Both of these use cases are speculative and are dependent on the creator having faith in the future value increase of the asset they are depositing into the CDP. </a:t>
            </a:r>
            <a:endParaRPr sz="1100"/>
          </a:p>
          <a:p>
            <a:pPr marL="0" lvl="0" indent="0" algn="l" rtl="0">
              <a:lnSpc>
                <a:spcPct val="100000"/>
              </a:lnSpc>
              <a:spcBef>
                <a:spcPts val="0"/>
              </a:spcBef>
              <a:spcAft>
                <a:spcPts val="0"/>
              </a:spcAft>
              <a:buSzPts val="1400"/>
              <a:buNone/>
            </a:pPr>
            <a:endParaRPr sz="1100"/>
          </a:p>
          <a:p>
            <a:pPr marL="0" lvl="0" indent="0" algn="l" rtl="0">
              <a:lnSpc>
                <a:spcPct val="100000"/>
              </a:lnSpc>
              <a:spcBef>
                <a:spcPts val="0"/>
              </a:spcBef>
              <a:spcAft>
                <a:spcPts val="0"/>
              </a:spcAft>
              <a:buSzPts val="1400"/>
              <a:buNone/>
            </a:pPr>
            <a:endParaRPr sz="1100"/>
          </a:p>
          <a:p>
            <a:pPr marL="0" lvl="0" indent="0" algn="l" rtl="0">
              <a:lnSpc>
                <a:spcPct val="100000"/>
              </a:lnSpc>
              <a:spcBef>
                <a:spcPts val="0"/>
              </a:spcBef>
              <a:spcAft>
                <a:spcPts val="0"/>
              </a:spcAft>
              <a:buClr>
                <a:srgbClr val="000000"/>
              </a:buClr>
              <a:buSzPts val="1400"/>
              <a:buFont typeface="Arial"/>
              <a:buNone/>
            </a:pPr>
            <a:r>
              <a:rPr lang="en-US" sz="1100"/>
              <a:t>Overcollateralization ensures that in event of a rapid decrease in asset price that a CDP can be liquidated with extra value to spare. This ensures that Dai holders can sleep well at night knowing that no matter what happens to the price of the asset backing their Dai that they can always receive equivalent value of the assets backing the Dai in circulation.</a:t>
            </a:r>
            <a:endParaRPr/>
          </a:p>
          <a:p>
            <a:pPr marL="0" lvl="0" indent="0" algn="l" rtl="0">
              <a:lnSpc>
                <a:spcPct val="100000"/>
              </a:lnSpc>
              <a:spcBef>
                <a:spcPts val="0"/>
              </a:spcBef>
              <a:spcAft>
                <a:spcPts val="0"/>
              </a:spcAft>
              <a:buClr>
                <a:srgbClr val="000000"/>
              </a:buClr>
              <a:buSzPts val="1400"/>
              <a:buFont typeface="Arial"/>
              <a:buNone/>
            </a:pPr>
            <a:r>
              <a:rPr lang="en-US" sz="1100"/>
              <a:t>At the time of writing CDP’s were currently 370% over-collateralized.</a:t>
            </a:r>
            <a:endParaRPr sz="11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2" name="Google Shape;142;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t>Explain each colored chart</a:t>
            </a:r>
            <a:endParaRPr sz="11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61e7a02694_0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9" name="Google Shape;149;g61e7a02694_0_5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t>Explain each colored chart</a:t>
            </a:r>
            <a:endParaRPr sz="11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4285F4"/>
        </a:solidFill>
        <a:effectLst/>
      </p:bgPr>
    </p:bg>
    <p:spTree>
      <p:nvGrpSpPr>
        <p:cNvPr id="1" name="Shape 9"/>
        <p:cNvGrpSpPr/>
        <p:nvPr/>
      </p:nvGrpSpPr>
      <p:grpSpPr>
        <a:xfrm>
          <a:off x="0" y="0"/>
          <a:ext cx="0" cy="0"/>
          <a:chOff x="0" y="0"/>
          <a:chExt cx="0" cy="0"/>
        </a:xfrm>
      </p:grpSpPr>
      <p:sp>
        <p:nvSpPr>
          <p:cNvPr id="10" name="Google Shape;10;p2"/>
          <p:cNvSpPr/>
          <p:nvPr/>
        </p:nvSpPr>
        <p:spPr>
          <a:xfrm flipH="1">
            <a:off x="8246400" y="4245924"/>
            <a:ext cx="897600" cy="897600"/>
          </a:xfrm>
          <a:custGeom>
            <a:avLst/>
            <a:gdLst/>
            <a:ahLst/>
            <a:cxnLst/>
            <a:rect l="l" t="t" r="r" b="b"/>
            <a:pathLst>
              <a:path w="21600" h="21600" extrusionOk="0">
                <a:moveTo>
                  <a:pt x="0" y="21600"/>
                </a:moveTo>
                <a:lnTo>
                  <a:pt x="21600" y="21600"/>
                </a:lnTo>
                <a:lnTo>
                  <a:pt x="0" y="0"/>
                </a:lnTo>
                <a:close/>
              </a:path>
            </a:pathLst>
          </a:custGeom>
          <a:solidFill>
            <a:srgbClr val="FFFFFF"/>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flipH="1">
            <a:off x="8246400" y="4245874"/>
            <a:ext cx="897600" cy="897600"/>
          </a:xfrm>
          <a:custGeom>
            <a:avLst/>
            <a:gdLst/>
            <a:ahLst/>
            <a:cxnLst/>
            <a:rect l="l" t="t" r="r" b="b"/>
            <a:pathLst>
              <a:path w="21600" h="21600" extrusionOk="0">
                <a:moveTo>
                  <a:pt x="0" y="0"/>
                </a:moveTo>
                <a:lnTo>
                  <a:pt x="18000" y="0"/>
                </a:lnTo>
                <a:cubicBezTo>
                  <a:pt x="19988" y="0"/>
                  <a:pt x="21600" y="1612"/>
                  <a:pt x="21600" y="3600"/>
                </a:cubicBezTo>
                <a:lnTo>
                  <a:pt x="21600" y="21600"/>
                </a:lnTo>
                <a:lnTo>
                  <a:pt x="0" y="21600"/>
                </a:lnTo>
                <a:close/>
              </a:path>
            </a:pathLst>
          </a:custGeom>
          <a:solidFill>
            <a:srgbClr val="FFFFFF">
              <a:alpha val="6745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txBox="1">
            <a:spLocks noGrp="1"/>
          </p:cNvSpPr>
          <p:nvPr>
            <p:ph type="title"/>
          </p:nvPr>
        </p:nvSpPr>
        <p:spPr>
          <a:xfrm>
            <a:off x="390525" y="1819275"/>
            <a:ext cx="8222100" cy="933600"/>
          </a:xfrm>
          <a:prstGeom prst="rect">
            <a:avLst/>
          </a:prstGeom>
          <a:noFill/>
          <a:ln>
            <a:noFill/>
          </a:ln>
        </p:spPr>
        <p:txBody>
          <a:bodyPr spcFirstLastPara="1" wrap="square" lIns="91400" tIns="91400" rIns="91400" bIns="91400" anchor="b" anchorCtr="0">
            <a:noAutofit/>
          </a:bodyPr>
          <a:lstStyle>
            <a:lvl1pPr marR="0" lvl="0" algn="l">
              <a:lnSpc>
                <a:spcPct val="100000"/>
              </a:lnSpc>
              <a:spcBef>
                <a:spcPts val="0"/>
              </a:spcBef>
              <a:spcAft>
                <a:spcPts val="0"/>
              </a:spcAft>
              <a:buClr>
                <a:srgbClr val="FFFFFF"/>
              </a:buClr>
              <a:buSzPts val="4800"/>
              <a:buFont typeface="Helvetica Neue"/>
              <a:buNone/>
              <a:defRPr sz="4800" b="0"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13" name="Google Shape;13;p2"/>
          <p:cNvSpPr txBox="1">
            <a:spLocks noGrp="1"/>
          </p:cNvSpPr>
          <p:nvPr>
            <p:ph type="body" idx="1"/>
          </p:nvPr>
        </p:nvSpPr>
        <p:spPr>
          <a:xfrm>
            <a:off x="390525" y="2789129"/>
            <a:ext cx="8222100" cy="432901"/>
          </a:xfrm>
          <a:prstGeom prst="rect">
            <a:avLst/>
          </a:prstGeom>
          <a:noFill/>
          <a:ln>
            <a:noFill/>
          </a:ln>
        </p:spPr>
        <p:txBody>
          <a:bodyPr spcFirstLastPara="1" wrap="square" lIns="91400" tIns="91400" rIns="91400" bIns="91400" anchor="t" anchorCtr="0">
            <a:noAutofit/>
          </a:bodyPr>
          <a:lstStyle>
            <a:lvl1pPr marL="457200" marR="0" lvl="0" indent="-228600" algn="l">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1pPr>
            <a:lvl2pPr marL="914400" marR="0" lvl="1" indent="-228600" algn="l">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2pPr>
            <a:lvl3pPr marL="1371600" marR="0" lvl="2" indent="-228600" algn="l">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3pPr>
            <a:lvl4pPr marL="1828800" marR="0" lvl="3" indent="-228600" algn="l">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4pPr>
            <a:lvl5pPr marL="2286000" marR="0" lvl="4" indent="-228600" algn="l">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14" name="Google Shape;14;p2"/>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_NUMBER">
  <p:cSld name="BIG_NUMBER">
    <p:spTree>
      <p:nvGrpSpPr>
        <p:cNvPr id="1" name="Shape 54"/>
        <p:cNvGrpSpPr/>
        <p:nvPr/>
      </p:nvGrpSpPr>
      <p:grpSpPr>
        <a:xfrm>
          <a:off x="0" y="0"/>
          <a:ext cx="0" cy="0"/>
          <a:chOff x="0" y="0"/>
          <a:chExt cx="0" cy="0"/>
        </a:xfrm>
      </p:grpSpPr>
      <p:sp>
        <p:nvSpPr>
          <p:cNvPr id="55" name="Google Shape;55;p11"/>
          <p:cNvSpPr txBox="1">
            <a:spLocks noGrp="1"/>
          </p:cNvSpPr>
          <p:nvPr>
            <p:ph type="title"/>
          </p:nvPr>
        </p:nvSpPr>
        <p:spPr>
          <a:xfrm>
            <a:off x="475499" y="1258525"/>
            <a:ext cx="8222101" cy="1963500"/>
          </a:xfrm>
          <a:prstGeom prst="rect">
            <a:avLst/>
          </a:prstGeom>
          <a:noFill/>
          <a:ln>
            <a:noFill/>
          </a:ln>
        </p:spPr>
        <p:txBody>
          <a:bodyPr spcFirstLastPara="1" wrap="square" lIns="91400" tIns="91400" rIns="91400" bIns="91400" anchor="b" anchorCtr="0">
            <a:noAutofit/>
          </a:bodyPr>
          <a:lstStyle>
            <a:lvl1pPr marR="0" lvl="0" algn="ctr">
              <a:lnSpc>
                <a:spcPct val="100000"/>
              </a:lnSpc>
              <a:spcBef>
                <a:spcPts val="0"/>
              </a:spcBef>
              <a:spcAft>
                <a:spcPts val="0"/>
              </a:spcAft>
              <a:buClr>
                <a:srgbClr val="424242"/>
              </a:buClr>
              <a:buSzPts val="12000"/>
              <a:buFont typeface="Helvetica Neue"/>
              <a:buNone/>
              <a:defRPr sz="12000" b="0" i="0" u="none" strike="noStrike" cap="none">
                <a:solidFill>
                  <a:srgbClr val="424242"/>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56" name="Google Shape;56;p11"/>
          <p:cNvSpPr txBox="1">
            <a:spLocks noGrp="1"/>
          </p:cNvSpPr>
          <p:nvPr>
            <p:ph type="body" idx="1"/>
          </p:nvPr>
        </p:nvSpPr>
        <p:spPr>
          <a:xfrm>
            <a:off x="475499" y="3304625"/>
            <a:ext cx="8222101" cy="1300800"/>
          </a:xfrm>
          <a:prstGeom prst="rect">
            <a:avLst/>
          </a:prstGeom>
          <a:noFill/>
          <a:ln>
            <a:noFill/>
          </a:ln>
        </p:spPr>
        <p:txBody>
          <a:bodyPr spcFirstLastPara="1" wrap="square" lIns="91400" tIns="91400" rIns="91400" bIns="91400" anchor="t" anchorCtr="0">
            <a:noAutofit/>
          </a:bodyPr>
          <a:lstStyle>
            <a:lvl1pPr marL="457200" marR="0" lvl="0" indent="-342900" algn="ctr">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1pPr>
            <a:lvl2pPr marL="914400" marR="0" lvl="1" indent="-342900" algn="ctr">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2pPr>
            <a:lvl3pPr marL="1371600" marR="0" lvl="2" indent="-342900" algn="ctr">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3pPr>
            <a:lvl4pPr marL="1828800" marR="0" lvl="3" indent="-342900" algn="ctr">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4pPr>
            <a:lvl5pPr marL="2286000" marR="0" lvl="4" indent="-342900" algn="ctr">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57" name="Google Shape;57;p11"/>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cSld name="Title only">
    <p:bg>
      <p:bgPr>
        <a:solidFill>
          <a:srgbClr val="4285F4"/>
        </a:solidFill>
        <a:effectLst/>
      </p:bgPr>
    </p:bg>
    <p:spTree>
      <p:nvGrpSpPr>
        <p:cNvPr id="1" name="Shape 58"/>
        <p:cNvGrpSpPr/>
        <p:nvPr/>
      </p:nvGrpSpPr>
      <p:grpSpPr>
        <a:xfrm>
          <a:off x="0" y="0"/>
          <a:ext cx="0" cy="0"/>
          <a:chOff x="0" y="0"/>
          <a:chExt cx="0" cy="0"/>
        </a:xfrm>
      </p:grpSpPr>
      <p:sp>
        <p:nvSpPr>
          <p:cNvPr id="59" name="Google Shape;59;p12"/>
          <p:cNvSpPr/>
          <p:nvPr/>
        </p:nvSpPr>
        <p:spPr>
          <a:xfrm>
            <a:off x="0" y="-1"/>
            <a:ext cx="9144000" cy="487802"/>
          </a:xfrm>
          <a:prstGeom prst="rect">
            <a:avLst/>
          </a:prstGeom>
          <a:solidFill>
            <a:srgbClr val="73737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 name="Google Shape;60;p12"/>
          <p:cNvGrpSpPr/>
          <p:nvPr/>
        </p:nvGrpSpPr>
        <p:grpSpPr>
          <a:xfrm>
            <a:off x="449391" y="1191254"/>
            <a:ext cx="745766" cy="45828"/>
            <a:chOff x="0" y="0"/>
            <a:chExt cx="745764" cy="45827"/>
          </a:xfrm>
        </p:grpSpPr>
        <p:sp>
          <p:nvSpPr>
            <p:cNvPr id="61" name="Google Shape;61;p12"/>
            <p:cNvSpPr/>
            <p:nvPr/>
          </p:nvSpPr>
          <p:spPr>
            <a:xfrm rot="-5400000">
              <a:off x="536420" y="-163517"/>
              <a:ext cx="45827" cy="372860"/>
            </a:xfrm>
            <a:prstGeom prst="rect">
              <a:avLst/>
            </a:prstGeom>
            <a:solidFill>
              <a:schemeClr val="accent3"/>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2"/>
            <p:cNvSpPr/>
            <p:nvPr/>
          </p:nvSpPr>
          <p:spPr>
            <a:xfrm rot="-5400000">
              <a:off x="165092" y="-165093"/>
              <a:ext cx="45827" cy="376012"/>
            </a:xfrm>
            <a:prstGeom prst="rect">
              <a:avLst/>
            </a:prstGeom>
            <a:solidFill>
              <a:srgbClr val="4285F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 name="Google Shape;63;p12"/>
          <p:cNvSpPr txBox="1">
            <a:spLocks noGrp="1"/>
          </p:cNvSpPr>
          <p:nvPr>
            <p:ph type="title"/>
          </p:nvPr>
        </p:nvSpPr>
        <p:spPr>
          <a:xfrm>
            <a:off x="729450" y="1318650"/>
            <a:ext cx="7688400" cy="535201"/>
          </a:xfrm>
          <a:prstGeom prst="rect">
            <a:avLst/>
          </a:prstGeom>
          <a:noFill/>
          <a:ln>
            <a:noFill/>
          </a:ln>
        </p:spPr>
        <p:txBody>
          <a:bodyPr spcFirstLastPara="1" wrap="square" lIns="91400" tIns="91400" rIns="91400" bIns="91400" anchor="t" anchorCtr="0">
            <a:noAutofit/>
          </a:bodyPr>
          <a:lstStyle>
            <a:lvl1pPr marR="0" lvl="0" algn="l">
              <a:lnSpc>
                <a:spcPct val="100000"/>
              </a:lnSpc>
              <a:spcBef>
                <a:spcPts val="0"/>
              </a:spcBef>
              <a:spcAft>
                <a:spcPts val="0"/>
              </a:spcAft>
              <a:buClr>
                <a:srgbClr val="424242"/>
              </a:buClr>
              <a:buSzPts val="2600"/>
              <a:buFont typeface="Helvetica Neue"/>
              <a:buNone/>
              <a:defRPr sz="2600" b="0" i="0" u="none" strike="noStrike" cap="none">
                <a:solidFill>
                  <a:srgbClr val="424242"/>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64" name="Google Shape;64;p12"/>
          <p:cNvSpPr txBox="1">
            <a:spLocks noGrp="1"/>
          </p:cNvSpPr>
          <p:nvPr>
            <p:ph type="sldNum" idx="12"/>
          </p:nvPr>
        </p:nvSpPr>
        <p:spPr>
          <a:xfrm>
            <a:off x="8748189" y="4779026"/>
            <a:ext cx="336814"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_AND_BODY" type="tx">
  <p:cSld name="TITLE_AND_BODY">
    <p:bg>
      <p:bgPr>
        <a:solidFill>
          <a:srgbClr val="30BD9F"/>
        </a:solidFill>
        <a:effectLst/>
      </p:bgPr>
    </p:bg>
    <p:spTree>
      <p:nvGrpSpPr>
        <p:cNvPr id="1" name="Shape 15"/>
        <p:cNvGrpSpPr/>
        <p:nvPr/>
      </p:nvGrpSpPr>
      <p:grpSpPr>
        <a:xfrm>
          <a:off x="0" y="0"/>
          <a:ext cx="0" cy="0"/>
          <a:chOff x="0" y="0"/>
          <a:chExt cx="0" cy="0"/>
        </a:xfrm>
      </p:grpSpPr>
      <p:sp>
        <p:nvSpPr>
          <p:cNvPr id="16" name="Google Shape;16;p3"/>
          <p:cNvSpPr/>
          <p:nvPr/>
        </p:nvSpPr>
        <p:spPr>
          <a:xfrm rot="10800000" flipH="1">
            <a:off x="0" y="1293342"/>
            <a:ext cx="9144000" cy="3850158"/>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3"/>
          <p:cNvSpPr/>
          <p:nvPr/>
        </p:nvSpPr>
        <p:spPr>
          <a:xfrm>
            <a:off x="-1" y="1266899"/>
            <a:ext cx="9144001"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3"/>
          <p:cNvSpPr txBox="1">
            <a:spLocks noGrp="1"/>
          </p:cNvSpPr>
          <p:nvPr>
            <p:ph type="body" idx="1"/>
          </p:nvPr>
        </p:nvSpPr>
        <p:spPr>
          <a:xfrm>
            <a:off x="471900" y="1919074"/>
            <a:ext cx="8222100" cy="2710201"/>
          </a:xfrm>
          <a:prstGeom prst="rect">
            <a:avLst/>
          </a:prstGeom>
          <a:noFill/>
          <a:ln>
            <a:noFill/>
          </a:ln>
        </p:spPr>
        <p:txBody>
          <a:bodyPr spcFirstLastPara="1" wrap="square" lIns="91400" tIns="91400" rIns="91400" bIns="91400" anchor="t" anchorCtr="0">
            <a:noAutofit/>
          </a:bodyPr>
          <a:lstStyle>
            <a:lvl1pPr marL="457200" marR="0" lvl="0"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1pPr>
            <a:lvl2pPr marL="914400" marR="0" lvl="1"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2pPr>
            <a:lvl3pPr marL="1371600" marR="0" lvl="2"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3pPr>
            <a:lvl4pPr marL="1828800" marR="0" lvl="3"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4pPr>
            <a:lvl5pPr marL="2286000" marR="0" lvl="4"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19" name="Google Shape;19;p3"/>
          <p:cNvSpPr txBox="1">
            <a:spLocks noGrp="1"/>
          </p:cNvSpPr>
          <p:nvPr>
            <p:ph type="title"/>
          </p:nvPr>
        </p:nvSpPr>
        <p:spPr>
          <a:xfrm>
            <a:off x="471900" y="268825"/>
            <a:ext cx="8222100" cy="767701"/>
          </a:xfrm>
          <a:prstGeom prst="rect">
            <a:avLst/>
          </a:prstGeom>
          <a:noFill/>
          <a:ln>
            <a:noFill/>
          </a:ln>
        </p:spPr>
        <p:txBody>
          <a:bodyPr spcFirstLastPara="1" wrap="square" lIns="91400" tIns="91400" rIns="91400" bIns="91400" anchor="b" anchorCtr="0">
            <a:noAutofit/>
          </a:bodyPr>
          <a:lstStyle>
            <a:lvl1pPr marR="0" lvl="0"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20" name="Google Shape;20;p3"/>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_POINT">
  <p:cSld name="MAIN_POINT">
    <p:bg>
      <p:bgPr>
        <a:solidFill>
          <a:srgbClr val="4285F4"/>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90250" y="488249"/>
            <a:ext cx="6227101" cy="4090801"/>
          </a:xfrm>
          <a:prstGeom prst="rect">
            <a:avLst/>
          </a:prstGeom>
          <a:noFill/>
          <a:ln>
            <a:noFill/>
          </a:ln>
        </p:spPr>
        <p:txBody>
          <a:bodyPr spcFirstLastPara="1" wrap="square" lIns="91400" tIns="91400" rIns="91400" bIns="91400" anchor="ctr" anchorCtr="0">
            <a:noAutofit/>
          </a:bodyPr>
          <a:lstStyle>
            <a:lvl1pPr marR="0" lvl="0" algn="l">
              <a:lnSpc>
                <a:spcPct val="100000"/>
              </a:lnSpc>
              <a:spcBef>
                <a:spcPts val="0"/>
              </a:spcBef>
              <a:spcAft>
                <a:spcPts val="0"/>
              </a:spcAft>
              <a:buClr>
                <a:srgbClr val="FFFFFF"/>
              </a:buClr>
              <a:buSzPts val="6000"/>
              <a:buFont typeface="Helvetica Neue"/>
              <a:buNone/>
              <a:defRPr sz="6000" b="0"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23" name="Google Shape;23;p4"/>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solidFill>
                <a:srgbClr val="737373"/>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5"/>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_HEADER" type="secHead">
  <p:cSld name="SECTION_HEADER">
    <p:bg>
      <p:bgPr>
        <a:solidFill>
          <a:srgbClr val="4285F4"/>
        </a:solid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60950" y="2065350"/>
            <a:ext cx="8222100" cy="1012801"/>
          </a:xfrm>
          <a:prstGeom prst="rect">
            <a:avLst/>
          </a:prstGeom>
          <a:noFill/>
          <a:ln>
            <a:noFill/>
          </a:ln>
        </p:spPr>
        <p:txBody>
          <a:bodyPr spcFirstLastPara="1" wrap="square" lIns="91400" tIns="91400" rIns="91400" bIns="91400" anchor="ctr" anchorCtr="0">
            <a:noAutofit/>
          </a:bodyPr>
          <a:lstStyle>
            <a:lvl1pPr marR="0" lvl="0" algn="l">
              <a:lnSpc>
                <a:spcPct val="100000"/>
              </a:lnSpc>
              <a:spcBef>
                <a:spcPts val="0"/>
              </a:spcBef>
              <a:spcAft>
                <a:spcPts val="0"/>
              </a:spcAft>
              <a:buClr>
                <a:srgbClr val="FFFFFF"/>
              </a:buClr>
              <a:buSzPts val="4200"/>
              <a:buFont typeface="Helvetica Neue"/>
              <a:buNone/>
              <a:defRPr sz="4200" b="0"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28" name="Google Shape;28;p6"/>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solidFill>
                <a:srgbClr val="737373"/>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_AND_TWO_COLUMNS" type="twoColTx">
  <p:cSld name="TITLE_AND_TWO_COLUMNS">
    <p:bg>
      <p:bgPr>
        <a:solidFill>
          <a:srgbClr val="4285F4"/>
        </a:solidFill>
        <a:effectLst/>
      </p:bgPr>
    </p:bg>
    <p:spTree>
      <p:nvGrpSpPr>
        <p:cNvPr id="1" name="Shape 29"/>
        <p:cNvGrpSpPr/>
        <p:nvPr/>
      </p:nvGrpSpPr>
      <p:grpSpPr>
        <a:xfrm>
          <a:off x="0" y="0"/>
          <a:ext cx="0" cy="0"/>
          <a:chOff x="0" y="0"/>
          <a:chExt cx="0" cy="0"/>
        </a:xfrm>
      </p:grpSpPr>
      <p:sp>
        <p:nvSpPr>
          <p:cNvPr id="30" name="Google Shape;30;p7"/>
          <p:cNvSpPr/>
          <p:nvPr/>
        </p:nvSpPr>
        <p:spPr>
          <a:xfrm rot="10800000" flipH="1">
            <a:off x="0" y="1686000"/>
            <a:ext cx="9144000" cy="34575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7"/>
          <p:cNvSpPr/>
          <p:nvPr/>
        </p:nvSpPr>
        <p:spPr>
          <a:xfrm>
            <a:off x="0" y="1685999"/>
            <a:ext cx="9144000"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7"/>
          <p:cNvSpPr txBox="1">
            <a:spLocks noGrp="1"/>
          </p:cNvSpPr>
          <p:nvPr>
            <p:ph type="title"/>
          </p:nvPr>
        </p:nvSpPr>
        <p:spPr>
          <a:xfrm>
            <a:off x="471900" y="738725"/>
            <a:ext cx="8222100" cy="767701"/>
          </a:xfrm>
          <a:prstGeom prst="rect">
            <a:avLst/>
          </a:prstGeom>
          <a:noFill/>
          <a:ln>
            <a:noFill/>
          </a:ln>
        </p:spPr>
        <p:txBody>
          <a:bodyPr spcFirstLastPara="1" wrap="square" lIns="91400" tIns="91400" rIns="91400" bIns="91400" anchor="b" anchorCtr="0">
            <a:noAutofit/>
          </a:bodyPr>
          <a:lstStyle>
            <a:lvl1pPr marR="0" lvl="0"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33" name="Google Shape;33;p7"/>
          <p:cNvSpPr txBox="1">
            <a:spLocks noGrp="1"/>
          </p:cNvSpPr>
          <p:nvPr>
            <p:ph type="body" idx="1"/>
          </p:nvPr>
        </p:nvSpPr>
        <p:spPr>
          <a:xfrm>
            <a:off x="471900" y="1919074"/>
            <a:ext cx="3999901" cy="2710201"/>
          </a:xfrm>
          <a:prstGeom prst="rect">
            <a:avLst/>
          </a:prstGeom>
          <a:noFill/>
          <a:ln>
            <a:noFill/>
          </a:ln>
        </p:spPr>
        <p:txBody>
          <a:bodyPr spcFirstLastPara="1" wrap="square" lIns="91400" tIns="91400" rIns="91400" bIns="91400" anchor="t" anchorCtr="0">
            <a:noAutofit/>
          </a:bodyPr>
          <a:lstStyle>
            <a:lvl1pPr marL="457200" marR="0" lvl="0" indent="-317500" algn="l">
              <a:lnSpc>
                <a:spcPct val="115000"/>
              </a:lnSpc>
              <a:spcBef>
                <a:spcPts val="0"/>
              </a:spcBef>
              <a:spcAft>
                <a:spcPts val="0"/>
              </a:spcAft>
              <a:buClr>
                <a:srgbClr val="737373"/>
              </a:buClr>
              <a:buSzPts val="1400"/>
              <a:buFont typeface="Helvetica Neue"/>
              <a:buChar char="●"/>
              <a:defRPr sz="1400" b="0" i="0" u="none" strike="noStrike" cap="none">
                <a:solidFill>
                  <a:srgbClr val="737373"/>
                </a:solidFill>
                <a:latin typeface="Helvetica Neue"/>
                <a:ea typeface="Helvetica Neue"/>
                <a:cs typeface="Helvetica Neue"/>
                <a:sym typeface="Helvetica Neue"/>
              </a:defRPr>
            </a:lvl1pPr>
            <a:lvl2pPr marL="914400" marR="0" lvl="1" indent="-317500" algn="l">
              <a:lnSpc>
                <a:spcPct val="115000"/>
              </a:lnSpc>
              <a:spcBef>
                <a:spcPts val="0"/>
              </a:spcBef>
              <a:spcAft>
                <a:spcPts val="0"/>
              </a:spcAft>
              <a:buClr>
                <a:srgbClr val="737373"/>
              </a:buClr>
              <a:buSzPts val="1400"/>
              <a:buFont typeface="Helvetica Neue"/>
              <a:buChar char="○"/>
              <a:defRPr sz="1400" b="0" i="0" u="none" strike="noStrike" cap="none">
                <a:solidFill>
                  <a:srgbClr val="737373"/>
                </a:solidFill>
                <a:latin typeface="Helvetica Neue"/>
                <a:ea typeface="Helvetica Neue"/>
                <a:cs typeface="Helvetica Neue"/>
                <a:sym typeface="Helvetica Neue"/>
              </a:defRPr>
            </a:lvl2pPr>
            <a:lvl3pPr marL="1371600" marR="0" lvl="2" indent="-317500" algn="l">
              <a:lnSpc>
                <a:spcPct val="115000"/>
              </a:lnSpc>
              <a:spcBef>
                <a:spcPts val="0"/>
              </a:spcBef>
              <a:spcAft>
                <a:spcPts val="0"/>
              </a:spcAft>
              <a:buClr>
                <a:srgbClr val="737373"/>
              </a:buClr>
              <a:buSzPts val="1400"/>
              <a:buFont typeface="Helvetica Neue"/>
              <a:buChar char="■"/>
              <a:defRPr sz="1400" b="0" i="0" u="none" strike="noStrike" cap="none">
                <a:solidFill>
                  <a:srgbClr val="737373"/>
                </a:solidFill>
                <a:latin typeface="Helvetica Neue"/>
                <a:ea typeface="Helvetica Neue"/>
                <a:cs typeface="Helvetica Neue"/>
                <a:sym typeface="Helvetica Neue"/>
              </a:defRPr>
            </a:lvl3pPr>
            <a:lvl4pPr marL="1828800" marR="0" lvl="3" indent="-317500" algn="l">
              <a:lnSpc>
                <a:spcPct val="115000"/>
              </a:lnSpc>
              <a:spcBef>
                <a:spcPts val="0"/>
              </a:spcBef>
              <a:spcAft>
                <a:spcPts val="0"/>
              </a:spcAft>
              <a:buClr>
                <a:srgbClr val="737373"/>
              </a:buClr>
              <a:buSzPts val="1400"/>
              <a:buFont typeface="Helvetica Neue"/>
              <a:buChar char="●"/>
              <a:defRPr sz="1400" b="0" i="0" u="none" strike="noStrike" cap="none">
                <a:solidFill>
                  <a:srgbClr val="737373"/>
                </a:solidFill>
                <a:latin typeface="Helvetica Neue"/>
                <a:ea typeface="Helvetica Neue"/>
                <a:cs typeface="Helvetica Neue"/>
                <a:sym typeface="Helvetica Neue"/>
              </a:defRPr>
            </a:lvl4pPr>
            <a:lvl5pPr marL="2286000" marR="0" lvl="4" indent="-317500" algn="l">
              <a:lnSpc>
                <a:spcPct val="115000"/>
              </a:lnSpc>
              <a:spcBef>
                <a:spcPts val="0"/>
              </a:spcBef>
              <a:spcAft>
                <a:spcPts val="0"/>
              </a:spcAft>
              <a:buClr>
                <a:srgbClr val="737373"/>
              </a:buClr>
              <a:buSzPts val="1400"/>
              <a:buFont typeface="Helvetica Neue"/>
              <a:buChar char="○"/>
              <a:defRPr sz="14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34" name="Google Shape;34;p7"/>
          <p:cNvSpPr txBox="1">
            <a:spLocks noGrp="1"/>
          </p:cNvSpPr>
          <p:nvPr>
            <p:ph type="body" idx="2"/>
          </p:nvPr>
        </p:nvSpPr>
        <p:spPr>
          <a:xfrm>
            <a:off x="4694249" y="1919074"/>
            <a:ext cx="3999901" cy="2710201"/>
          </a:xfrm>
          <a:prstGeom prst="rect">
            <a:avLst/>
          </a:prstGeom>
          <a:noFill/>
          <a:ln>
            <a:noFill/>
          </a:ln>
        </p:spPr>
        <p:txBody>
          <a:bodyPr spcFirstLastPara="1" wrap="square" lIns="91400" tIns="91400" rIns="91400" bIns="91400" anchor="t" anchorCtr="0">
            <a:noAutofit/>
          </a:bodyPr>
          <a:lstStyle>
            <a:lvl1pPr marL="457200" marR="0" lvl="0"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1pPr>
            <a:lvl2pPr marL="914400" marR="0" lvl="1"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2pPr>
            <a:lvl3pPr marL="1371600" marR="0" lvl="2"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3pPr>
            <a:lvl4pPr marL="1828800" marR="0" lvl="3"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4pPr>
            <a:lvl5pPr marL="2286000" marR="0" lvl="4"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35" name="Google Shape;35;p7"/>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_COLUMN_TEXT">
  <p:cSld name="ONE_COLUMN_TEXT">
    <p:bg>
      <p:bgPr>
        <a:solidFill>
          <a:srgbClr val="4285F4"/>
        </a:solidFill>
        <a:effectLst/>
      </p:bgPr>
    </p:bg>
    <p:spTree>
      <p:nvGrpSpPr>
        <p:cNvPr id="1" name="Shape 36"/>
        <p:cNvGrpSpPr/>
        <p:nvPr/>
      </p:nvGrpSpPr>
      <p:grpSpPr>
        <a:xfrm>
          <a:off x="0" y="0"/>
          <a:ext cx="0" cy="0"/>
          <a:chOff x="0" y="0"/>
          <a:chExt cx="0" cy="0"/>
        </a:xfrm>
      </p:grpSpPr>
      <p:sp>
        <p:nvSpPr>
          <p:cNvPr id="37" name="Google Shape;37;p8"/>
          <p:cNvSpPr/>
          <p:nvPr/>
        </p:nvSpPr>
        <p:spPr>
          <a:xfrm rot="10800000" flipH="1">
            <a:off x="3276600" y="24"/>
            <a:ext cx="5867400" cy="5143501"/>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8"/>
          <p:cNvSpPr/>
          <p:nvPr/>
        </p:nvSpPr>
        <p:spPr>
          <a:xfrm rot="-5400000">
            <a:off x="759149" y="2517450"/>
            <a:ext cx="5143501"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8"/>
          <p:cNvSpPr txBox="1">
            <a:spLocks noGrp="1"/>
          </p:cNvSpPr>
          <p:nvPr>
            <p:ph type="title"/>
          </p:nvPr>
        </p:nvSpPr>
        <p:spPr>
          <a:xfrm>
            <a:off x="226077" y="357800"/>
            <a:ext cx="2808001" cy="953401"/>
          </a:xfrm>
          <a:prstGeom prst="rect">
            <a:avLst/>
          </a:prstGeom>
          <a:noFill/>
          <a:ln>
            <a:noFill/>
          </a:ln>
        </p:spPr>
        <p:txBody>
          <a:bodyPr spcFirstLastPara="1" wrap="square" lIns="91400" tIns="91400" rIns="91400" bIns="91400" anchor="b" anchorCtr="0">
            <a:noAutofit/>
          </a:bodyPr>
          <a:lstStyle>
            <a:lvl1pPr marR="0" lvl="0" algn="l">
              <a:lnSpc>
                <a:spcPct val="100000"/>
              </a:lnSpc>
              <a:spcBef>
                <a:spcPts val="0"/>
              </a:spcBef>
              <a:spcAft>
                <a:spcPts val="0"/>
              </a:spcAft>
              <a:buClr>
                <a:srgbClr val="FFFFFF"/>
              </a:buClr>
              <a:buSzPts val="2400"/>
              <a:buFont typeface="Helvetica Neue"/>
              <a:buNone/>
              <a:defRPr sz="2400" b="0" i="0" u="none" strike="noStrike" cap="none">
                <a:solidFill>
                  <a:srgbClr val="FFFFFF"/>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40" name="Google Shape;40;p8"/>
          <p:cNvSpPr txBox="1">
            <a:spLocks noGrp="1"/>
          </p:cNvSpPr>
          <p:nvPr>
            <p:ph type="body" idx="1"/>
          </p:nvPr>
        </p:nvSpPr>
        <p:spPr>
          <a:xfrm>
            <a:off x="226075" y="1465799"/>
            <a:ext cx="2808000" cy="3163501"/>
          </a:xfrm>
          <a:prstGeom prst="rect">
            <a:avLst/>
          </a:prstGeom>
          <a:noFill/>
          <a:ln>
            <a:noFill/>
          </a:ln>
        </p:spPr>
        <p:txBody>
          <a:bodyPr spcFirstLastPara="1" wrap="square" lIns="91400" tIns="91400" rIns="91400" bIns="91400" anchor="t" anchorCtr="0">
            <a:noAutofit/>
          </a:bodyPr>
          <a:lstStyle>
            <a:lvl1pPr marL="457200" marR="0" lvl="0" indent="-304800" algn="l">
              <a:lnSpc>
                <a:spcPct val="115000"/>
              </a:lnSpc>
              <a:spcBef>
                <a:spcPts val="0"/>
              </a:spcBef>
              <a:spcAft>
                <a:spcPts val="0"/>
              </a:spcAft>
              <a:buClr>
                <a:srgbClr val="FFFFFF"/>
              </a:buClr>
              <a:buSzPts val="1200"/>
              <a:buFont typeface="Helvetica Neue"/>
              <a:buChar char="●"/>
              <a:defRPr sz="1200" b="0" i="0" u="none" strike="noStrike" cap="none">
                <a:solidFill>
                  <a:srgbClr val="FFFFFF"/>
                </a:solidFill>
                <a:latin typeface="Helvetica Neue"/>
                <a:ea typeface="Helvetica Neue"/>
                <a:cs typeface="Helvetica Neue"/>
                <a:sym typeface="Helvetica Neue"/>
              </a:defRPr>
            </a:lvl1pPr>
            <a:lvl2pPr marL="914400" marR="0" lvl="1" indent="-304800" algn="l">
              <a:lnSpc>
                <a:spcPct val="115000"/>
              </a:lnSpc>
              <a:spcBef>
                <a:spcPts val="0"/>
              </a:spcBef>
              <a:spcAft>
                <a:spcPts val="0"/>
              </a:spcAft>
              <a:buClr>
                <a:srgbClr val="FFFFFF"/>
              </a:buClr>
              <a:buSzPts val="1200"/>
              <a:buFont typeface="Helvetica Neue"/>
              <a:buChar char="○"/>
              <a:defRPr sz="1200" b="0" i="0" u="none" strike="noStrike" cap="none">
                <a:solidFill>
                  <a:srgbClr val="FFFFFF"/>
                </a:solidFill>
                <a:latin typeface="Helvetica Neue"/>
                <a:ea typeface="Helvetica Neue"/>
                <a:cs typeface="Helvetica Neue"/>
                <a:sym typeface="Helvetica Neue"/>
              </a:defRPr>
            </a:lvl2pPr>
            <a:lvl3pPr marL="1371600" marR="0" lvl="2" indent="-304800" algn="l">
              <a:lnSpc>
                <a:spcPct val="115000"/>
              </a:lnSpc>
              <a:spcBef>
                <a:spcPts val="0"/>
              </a:spcBef>
              <a:spcAft>
                <a:spcPts val="0"/>
              </a:spcAft>
              <a:buClr>
                <a:srgbClr val="FFFFFF"/>
              </a:buClr>
              <a:buSzPts val="1200"/>
              <a:buFont typeface="Helvetica Neue"/>
              <a:buChar char="■"/>
              <a:defRPr sz="1200" b="0" i="0" u="none" strike="noStrike" cap="none">
                <a:solidFill>
                  <a:srgbClr val="FFFFFF"/>
                </a:solidFill>
                <a:latin typeface="Helvetica Neue"/>
                <a:ea typeface="Helvetica Neue"/>
                <a:cs typeface="Helvetica Neue"/>
                <a:sym typeface="Helvetica Neue"/>
              </a:defRPr>
            </a:lvl3pPr>
            <a:lvl4pPr marL="1828800" marR="0" lvl="3" indent="-304800" algn="l">
              <a:lnSpc>
                <a:spcPct val="115000"/>
              </a:lnSpc>
              <a:spcBef>
                <a:spcPts val="0"/>
              </a:spcBef>
              <a:spcAft>
                <a:spcPts val="0"/>
              </a:spcAft>
              <a:buClr>
                <a:srgbClr val="FFFFFF"/>
              </a:buClr>
              <a:buSzPts val="1200"/>
              <a:buFont typeface="Helvetica Neue"/>
              <a:buChar char="●"/>
              <a:defRPr sz="1200" b="0" i="0" u="none" strike="noStrike" cap="none">
                <a:solidFill>
                  <a:srgbClr val="FFFFFF"/>
                </a:solidFill>
                <a:latin typeface="Helvetica Neue"/>
                <a:ea typeface="Helvetica Neue"/>
                <a:cs typeface="Helvetica Neue"/>
                <a:sym typeface="Helvetica Neue"/>
              </a:defRPr>
            </a:lvl4pPr>
            <a:lvl5pPr marL="2286000" marR="0" lvl="4" indent="-304800" algn="l">
              <a:lnSpc>
                <a:spcPct val="115000"/>
              </a:lnSpc>
              <a:spcBef>
                <a:spcPts val="0"/>
              </a:spcBef>
              <a:spcAft>
                <a:spcPts val="0"/>
              </a:spcAft>
              <a:buClr>
                <a:srgbClr val="FFFFFF"/>
              </a:buClr>
              <a:buSzPts val="1200"/>
              <a:buFont typeface="Helvetica Neue"/>
              <a:buChar char="○"/>
              <a:defRPr sz="1200" b="0" i="0" u="none" strike="noStrike" cap="none">
                <a:solidFill>
                  <a:srgbClr val="FFFFFF"/>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41" name="Google Shape;41;p8"/>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_TITLE_AND_DESCRIPTION">
  <p:cSld name="SECTION_TITLE_AND_DESCRIPTION">
    <p:bg>
      <p:bgPr>
        <a:solidFill>
          <a:srgbClr val="4285F4"/>
        </a:solidFill>
        <a:effectLst/>
      </p:bgPr>
    </p:bg>
    <p:spTree>
      <p:nvGrpSpPr>
        <p:cNvPr id="1" name="Shape 42"/>
        <p:cNvGrpSpPr/>
        <p:nvPr/>
      </p:nvGrpSpPr>
      <p:grpSpPr>
        <a:xfrm>
          <a:off x="0" y="0"/>
          <a:ext cx="0" cy="0"/>
          <a:chOff x="0" y="0"/>
          <a:chExt cx="0" cy="0"/>
        </a:xfrm>
      </p:grpSpPr>
      <p:sp>
        <p:nvSpPr>
          <p:cNvPr id="43" name="Google Shape;43;p9"/>
          <p:cNvSpPr/>
          <p:nvPr/>
        </p:nvSpPr>
        <p:spPr>
          <a:xfrm flipH="1">
            <a:off x="0" y="0"/>
            <a:ext cx="4572000" cy="51435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9"/>
          <p:cNvSpPr/>
          <p:nvPr/>
        </p:nvSpPr>
        <p:spPr>
          <a:xfrm rot="5400000">
            <a:off x="1946424" y="2517750"/>
            <a:ext cx="5142902"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9"/>
          <p:cNvSpPr txBox="1">
            <a:spLocks noGrp="1"/>
          </p:cNvSpPr>
          <p:nvPr>
            <p:ph type="title"/>
          </p:nvPr>
        </p:nvSpPr>
        <p:spPr>
          <a:xfrm>
            <a:off x="265500" y="1233175"/>
            <a:ext cx="4045200" cy="1482301"/>
          </a:xfrm>
          <a:prstGeom prst="rect">
            <a:avLst/>
          </a:prstGeom>
          <a:noFill/>
          <a:ln>
            <a:noFill/>
          </a:ln>
        </p:spPr>
        <p:txBody>
          <a:bodyPr spcFirstLastPara="1" wrap="square" lIns="91400" tIns="91400" rIns="91400" bIns="91400" anchor="b" anchorCtr="0">
            <a:noAutofit/>
          </a:bodyPr>
          <a:lstStyle>
            <a:lvl1pPr marR="0" lvl="0" algn="ctr">
              <a:lnSpc>
                <a:spcPct val="100000"/>
              </a:lnSpc>
              <a:spcBef>
                <a:spcPts val="0"/>
              </a:spcBef>
              <a:spcAft>
                <a:spcPts val="0"/>
              </a:spcAft>
              <a:buClr>
                <a:srgbClr val="424242"/>
              </a:buClr>
              <a:buSzPts val="4200"/>
              <a:buFont typeface="Helvetica Neue"/>
              <a:buNone/>
              <a:defRPr sz="4200" b="0" i="0" u="none" strike="noStrike" cap="none">
                <a:solidFill>
                  <a:srgbClr val="424242"/>
                </a:solidFill>
                <a:latin typeface="Helvetica Neue"/>
                <a:ea typeface="Helvetica Neue"/>
                <a:cs typeface="Helvetica Neue"/>
                <a:sym typeface="Helvetica Neue"/>
              </a:defRPr>
            </a:lvl1pPr>
            <a:lvl2pPr marR="0" lvl="1"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46" name="Google Shape;46;p9"/>
          <p:cNvSpPr txBox="1">
            <a:spLocks noGrp="1"/>
          </p:cNvSpPr>
          <p:nvPr>
            <p:ph type="body" idx="1"/>
          </p:nvPr>
        </p:nvSpPr>
        <p:spPr>
          <a:xfrm>
            <a:off x="265500" y="2779466"/>
            <a:ext cx="4045200" cy="1235101"/>
          </a:xfrm>
          <a:prstGeom prst="rect">
            <a:avLst/>
          </a:prstGeom>
          <a:noFill/>
          <a:ln>
            <a:noFill/>
          </a:ln>
        </p:spPr>
        <p:txBody>
          <a:bodyPr spcFirstLastPara="1" wrap="square" lIns="91400" tIns="91400" rIns="91400" bIns="91400" anchor="t" anchorCtr="0">
            <a:noAutofit/>
          </a:bodyPr>
          <a:lstStyle>
            <a:lvl1pPr marL="457200" marR="0" lvl="0" indent="-228600" algn="ctr">
              <a:lnSpc>
                <a:spcPct val="100000"/>
              </a:lnSpc>
              <a:spcBef>
                <a:spcPts val="0"/>
              </a:spcBef>
              <a:spcAft>
                <a:spcPts val="0"/>
              </a:spcAft>
              <a:buClr>
                <a:srgbClr val="737373"/>
              </a:buClr>
              <a:buSzPts val="2100"/>
              <a:buFont typeface="Helvetica Neue"/>
              <a:buNone/>
              <a:defRPr sz="2100" b="0" i="0" u="none" strike="noStrike" cap="none">
                <a:solidFill>
                  <a:srgbClr val="737373"/>
                </a:solidFill>
                <a:latin typeface="Helvetica Neue"/>
                <a:ea typeface="Helvetica Neue"/>
                <a:cs typeface="Helvetica Neue"/>
                <a:sym typeface="Helvetica Neue"/>
              </a:defRPr>
            </a:lvl1pPr>
            <a:lvl2pPr marL="914400" marR="0" lvl="1" indent="-228600" algn="ctr">
              <a:lnSpc>
                <a:spcPct val="100000"/>
              </a:lnSpc>
              <a:spcBef>
                <a:spcPts val="0"/>
              </a:spcBef>
              <a:spcAft>
                <a:spcPts val="0"/>
              </a:spcAft>
              <a:buClr>
                <a:srgbClr val="737373"/>
              </a:buClr>
              <a:buSzPts val="2100"/>
              <a:buFont typeface="Helvetica Neue"/>
              <a:buNone/>
              <a:defRPr sz="2100" b="0" i="0" u="none" strike="noStrike" cap="none">
                <a:solidFill>
                  <a:srgbClr val="737373"/>
                </a:solidFill>
                <a:latin typeface="Helvetica Neue"/>
                <a:ea typeface="Helvetica Neue"/>
                <a:cs typeface="Helvetica Neue"/>
                <a:sym typeface="Helvetica Neue"/>
              </a:defRPr>
            </a:lvl2pPr>
            <a:lvl3pPr marL="1371600" marR="0" lvl="2" indent="-228600" algn="ctr">
              <a:lnSpc>
                <a:spcPct val="100000"/>
              </a:lnSpc>
              <a:spcBef>
                <a:spcPts val="0"/>
              </a:spcBef>
              <a:spcAft>
                <a:spcPts val="0"/>
              </a:spcAft>
              <a:buClr>
                <a:srgbClr val="737373"/>
              </a:buClr>
              <a:buSzPts val="2100"/>
              <a:buFont typeface="Helvetica Neue"/>
              <a:buNone/>
              <a:defRPr sz="2100" b="0" i="0" u="none" strike="noStrike" cap="none">
                <a:solidFill>
                  <a:srgbClr val="737373"/>
                </a:solidFill>
                <a:latin typeface="Helvetica Neue"/>
                <a:ea typeface="Helvetica Neue"/>
                <a:cs typeface="Helvetica Neue"/>
                <a:sym typeface="Helvetica Neue"/>
              </a:defRPr>
            </a:lvl3pPr>
            <a:lvl4pPr marL="1828800" marR="0" lvl="3" indent="-228600" algn="ctr">
              <a:lnSpc>
                <a:spcPct val="100000"/>
              </a:lnSpc>
              <a:spcBef>
                <a:spcPts val="0"/>
              </a:spcBef>
              <a:spcAft>
                <a:spcPts val="0"/>
              </a:spcAft>
              <a:buClr>
                <a:srgbClr val="737373"/>
              </a:buClr>
              <a:buSzPts val="2100"/>
              <a:buFont typeface="Helvetica Neue"/>
              <a:buNone/>
              <a:defRPr sz="2100" b="0" i="0" u="none" strike="noStrike" cap="none">
                <a:solidFill>
                  <a:srgbClr val="737373"/>
                </a:solidFill>
                <a:latin typeface="Helvetica Neue"/>
                <a:ea typeface="Helvetica Neue"/>
                <a:cs typeface="Helvetica Neue"/>
                <a:sym typeface="Helvetica Neue"/>
              </a:defRPr>
            </a:lvl4pPr>
            <a:lvl5pPr marL="2286000" marR="0" lvl="4" indent="-228600" algn="ctr">
              <a:lnSpc>
                <a:spcPct val="100000"/>
              </a:lnSpc>
              <a:spcBef>
                <a:spcPts val="0"/>
              </a:spcBef>
              <a:spcAft>
                <a:spcPts val="0"/>
              </a:spcAft>
              <a:buClr>
                <a:srgbClr val="737373"/>
              </a:buClr>
              <a:buSzPts val="2100"/>
              <a:buFont typeface="Helvetica Neue"/>
              <a:buNone/>
              <a:defRPr sz="21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47" name="Google Shape;47;p9"/>
          <p:cNvSpPr txBox="1">
            <a:spLocks noGrp="1"/>
          </p:cNvSpPr>
          <p:nvPr>
            <p:ph type="body" idx="2"/>
          </p:nvPr>
        </p:nvSpPr>
        <p:spPr>
          <a:xfrm>
            <a:off x="4939500" y="724199"/>
            <a:ext cx="3837000" cy="3695102"/>
          </a:xfrm>
          <a:prstGeom prst="rect">
            <a:avLst/>
          </a:prstGeom>
          <a:noFill/>
          <a:ln>
            <a:noFill/>
          </a:ln>
        </p:spPr>
        <p:txBody>
          <a:bodyPr spcFirstLastPara="1" wrap="square" lIns="91400" tIns="91400" rIns="91400" bIns="91400" anchor="ctr" anchorCtr="0">
            <a:noAutofit/>
          </a:bodyPr>
          <a:lstStyle>
            <a:lvl1pPr marL="457200" marR="0" lvl="0"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1pPr>
            <a:lvl2pPr marL="914400" marR="0" lvl="1"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2pPr>
            <a:lvl3pPr marL="1371600" marR="0" lvl="2"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3pPr>
            <a:lvl4pPr marL="1828800" marR="0" lvl="3"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4pPr>
            <a:lvl5pPr marL="2286000" marR="0" lvl="4"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5pPr>
            <a:lvl6pPr marL="2743200" marR="0" lvl="5"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48" name="Google Shape;48;p9"/>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solidFill>
                <a:srgbClr val="737373"/>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_ONLY">
  <p:cSld name="CAPTION_ONLY">
    <p:bg>
      <p:bgPr>
        <a:solidFill>
          <a:srgbClr val="4285F4"/>
        </a:solidFill>
        <a:effectLst/>
      </p:bgPr>
    </p:bg>
    <p:spTree>
      <p:nvGrpSpPr>
        <p:cNvPr id="1" name="Shape 49"/>
        <p:cNvGrpSpPr/>
        <p:nvPr/>
      </p:nvGrpSpPr>
      <p:grpSpPr>
        <a:xfrm>
          <a:off x="0" y="0"/>
          <a:ext cx="0" cy="0"/>
          <a:chOff x="0" y="0"/>
          <a:chExt cx="0" cy="0"/>
        </a:xfrm>
      </p:grpSpPr>
      <p:sp>
        <p:nvSpPr>
          <p:cNvPr id="50" name="Google Shape;50;p10"/>
          <p:cNvSpPr/>
          <p:nvPr/>
        </p:nvSpPr>
        <p:spPr>
          <a:xfrm rot="10800000" flipH="1">
            <a:off x="0" y="0"/>
            <a:ext cx="9144000" cy="4695901"/>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10"/>
          <p:cNvSpPr/>
          <p:nvPr/>
        </p:nvSpPr>
        <p:spPr>
          <a:xfrm rot="10800000" flipH="1">
            <a:off x="0" y="4622724"/>
            <a:ext cx="9144000" cy="741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10"/>
          <p:cNvSpPr txBox="1">
            <a:spLocks noGrp="1"/>
          </p:cNvSpPr>
          <p:nvPr>
            <p:ph type="body" idx="1"/>
          </p:nvPr>
        </p:nvSpPr>
        <p:spPr>
          <a:xfrm>
            <a:off x="57150" y="4696824"/>
            <a:ext cx="8382000" cy="446701"/>
          </a:xfrm>
          <a:prstGeom prst="rect">
            <a:avLst/>
          </a:prstGeom>
          <a:noFill/>
          <a:ln>
            <a:noFill/>
          </a:ln>
        </p:spPr>
        <p:txBody>
          <a:bodyPr spcFirstLastPara="1" wrap="square" lIns="91400" tIns="91400" rIns="91400" bIns="91400" anchor="ctr" anchorCtr="0">
            <a:noAutofit/>
          </a:bodyPr>
          <a:lstStyle>
            <a:lvl1pPr marL="457200" marR="0" lvl="0" indent="-228600" algn="l">
              <a:lnSpc>
                <a:spcPct val="100000"/>
              </a:lnSpc>
              <a:spcBef>
                <a:spcPts val="0"/>
              </a:spcBef>
              <a:spcAft>
                <a:spcPts val="0"/>
              </a:spcAft>
              <a:buClr>
                <a:srgbClr val="FFFFFF"/>
              </a:buClr>
              <a:buSzPts val="1200"/>
              <a:buFont typeface="Helvetica Neue"/>
              <a:buNone/>
              <a:defRPr sz="1200" b="0" i="0" u="none" strike="noStrike" cap="none">
                <a:solidFill>
                  <a:srgbClr val="FFFFFF"/>
                </a:solidFill>
                <a:latin typeface="Helvetica Neue"/>
                <a:ea typeface="Helvetica Neue"/>
                <a:cs typeface="Helvetica Neue"/>
                <a:sym typeface="Helvetica Neue"/>
              </a:defRPr>
            </a:lvl1pPr>
          </a:lstStyle>
          <a:p>
            <a:endParaRPr/>
          </a:p>
        </p:txBody>
      </p:sp>
      <p:sp>
        <p:nvSpPr>
          <p:cNvPr id="53" name="Google Shape;53;p10"/>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1pPr>
            <a:lvl2pPr marL="0" marR="0" lvl="1"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2pPr>
            <a:lvl3pPr marL="0" marR="0" lvl="2"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3pPr>
            <a:lvl4pPr marL="0" marR="0" lvl="3"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4pPr>
            <a:lvl5pPr marL="0" marR="0" lvl="4"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5pPr>
            <a:lvl6pPr marL="0" marR="0" lvl="5"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6pPr>
            <a:lvl7pPr marL="0" marR="0" lvl="6"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7pPr>
            <a:lvl8pPr marL="0" marR="0" lvl="7"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8pPr>
            <a:lvl9pPr marL="0" marR="0" lvl="8" indent="0" algn="r">
              <a:lnSpc>
                <a:spcPct val="100000"/>
              </a:lnSpc>
              <a:spcBef>
                <a:spcPts val="0"/>
              </a:spcBef>
              <a:spcAft>
                <a:spcPts val="0"/>
              </a:spcAft>
              <a:buClr>
                <a:srgbClr val="FFFFFF"/>
              </a:buClr>
              <a:buSzPts val="1000"/>
              <a:buFont typeface="Helvetica Neue"/>
              <a:buNone/>
              <a:defRPr sz="1000" b="0" i="0" u="none" strike="noStrike" cap="none">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solidFill>
                <a:srgbClr val="737373"/>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0"/>
            <a:ext cx="8229600" cy="1063229"/>
          </a:xfrm>
          <a:prstGeom prst="rect">
            <a:avLst/>
          </a:prstGeom>
          <a:noFill/>
          <a:ln>
            <a:noFill/>
          </a:ln>
        </p:spPr>
        <p:txBody>
          <a:bodyPr spcFirstLastPara="1" wrap="square" lIns="91400" tIns="91400" rIns="91400" bIns="91400" anchor="b" anchorCtr="0">
            <a:noAutofit/>
          </a:bodyPr>
          <a:lstStyle>
            <a:lvl1pPr marR="0" lvl="0"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0"/>
              </a:spcBef>
              <a:spcAft>
                <a:spcPts val="0"/>
              </a:spcAft>
              <a:buClr>
                <a:srgbClr val="FFFFFF"/>
              </a:buClr>
              <a:buSzPts val="3200"/>
              <a:buFont typeface="Helvetica Neue"/>
              <a:buNone/>
              <a:defRPr sz="3200" b="1" i="0" u="none" strike="noStrike" cap="none">
                <a:solidFill>
                  <a:srgbClr val="FFFFFF"/>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457200" y="1200150"/>
            <a:ext cx="8229600" cy="3943350"/>
          </a:xfrm>
          <a:prstGeom prst="rect">
            <a:avLst/>
          </a:prstGeom>
          <a:noFill/>
          <a:ln>
            <a:noFill/>
          </a:ln>
        </p:spPr>
        <p:txBody>
          <a:bodyPr spcFirstLastPara="1" wrap="square" lIns="91400" tIns="91400" rIns="91400" bIns="91400" anchor="t" anchorCtr="0">
            <a:noAutofit/>
          </a:bodyPr>
          <a:lstStyle>
            <a:lvl1pPr marL="457200" marR="0" lvl="0"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1pPr>
            <a:lvl2pPr marL="914400" marR="0" lvl="1"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2pPr>
            <a:lvl3pPr marL="1371600" marR="0" lvl="2"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3pPr>
            <a:lvl4pPr marL="1828800" marR="0" lvl="3"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4pPr>
            <a:lvl5pPr marL="2286000" marR="0" lvl="4"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5pPr>
            <a:lvl6pPr marL="2743200" marR="0" lvl="5"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6pPr>
            <a:lvl7pPr marL="3200400" marR="0" lvl="6"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7pPr>
            <a:lvl8pPr marL="3657600" marR="0" lvl="7"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8pPr>
            <a:lvl9pPr marL="4114800" marR="0" lvl="8" indent="-342900" algn="l" rtl="0">
              <a:lnSpc>
                <a:spcPct val="115000"/>
              </a:lnSpc>
              <a:spcBef>
                <a:spcPts val="0"/>
              </a:spcBef>
              <a:spcAft>
                <a:spcPts val="0"/>
              </a:spcAft>
              <a:buClr>
                <a:srgbClr val="737373"/>
              </a:buClr>
              <a:buSzPts val="1800"/>
              <a:buFont typeface="Helvetica Neue"/>
              <a:buChar char="■"/>
              <a:defRPr sz="1800" b="0" i="0" u="none" strike="noStrike" cap="none">
                <a:solidFill>
                  <a:srgbClr val="737373"/>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8735428" y="4724798"/>
            <a:ext cx="336813" cy="335251"/>
          </a:xfrm>
          <a:prstGeom prst="rect">
            <a:avLst/>
          </a:prstGeom>
          <a:noFill/>
          <a:ln>
            <a:noFill/>
          </a:ln>
        </p:spPr>
        <p:txBody>
          <a:bodyPr spcFirstLastPara="1" wrap="square" lIns="91400" tIns="91400" rIns="91400" bIns="91400" anchor="ctr" anchorCtr="0">
            <a:noAutofit/>
          </a:bodyPr>
          <a:lstStyle>
            <a:lvl1pPr marL="0" marR="0" lvl="0"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737373"/>
              </a:buClr>
              <a:buSzPts val="1000"/>
              <a:buFont typeface="Helvetica Neue"/>
              <a:buNone/>
              <a:defRPr sz="1000" b="0" i="0" u="none" strike="noStrike" cap="none">
                <a:solidFill>
                  <a:srgbClr val="737373"/>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vote.makerdao.com/" TargetMode="Externa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hyperlink" Target="https://mkr.tools/" TargetMode="External"/><Relationship Id="rId3" Type="http://schemas.openxmlformats.org/officeDocument/2006/relationships/hyperlink" Target="https://saistats.com/" TargetMode="External"/><Relationship Id="rId7" Type="http://schemas.openxmlformats.org/officeDocument/2006/relationships/hyperlink" Target="https://graphs.santiment.net/makerdao"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makerdao.descipher.io/" TargetMode="External"/><Relationship Id="rId5" Type="http://schemas.openxmlformats.org/officeDocument/2006/relationships/hyperlink" Target="http://loans.descipher.io/" TargetMode="External"/><Relationship Id="rId4" Type="http://schemas.openxmlformats.org/officeDocument/2006/relationships/hyperlink" Target="http://dai.descipher.io/"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
        <p:cNvGrpSpPr/>
        <p:nvPr/>
      </p:nvGrpSpPr>
      <p:grpSpPr>
        <a:xfrm>
          <a:off x="0" y="0"/>
          <a:ext cx="0" cy="0"/>
          <a:chOff x="0" y="0"/>
          <a:chExt cx="0" cy="0"/>
        </a:xfrm>
      </p:grpSpPr>
      <p:pic>
        <p:nvPicPr>
          <p:cNvPr id="69" name="Google Shape;69;p13" descr="Shape 67"/>
          <p:cNvPicPr preferRelativeResize="0"/>
          <p:nvPr/>
        </p:nvPicPr>
        <p:blipFill rotWithShape="1">
          <a:blip r:embed="rId3">
            <a:alphaModFix/>
          </a:blip>
          <a:srcRect/>
          <a:stretch/>
        </p:blipFill>
        <p:spPr>
          <a:xfrm>
            <a:off x="2457350" y="682462"/>
            <a:ext cx="4229299" cy="4229299"/>
          </a:xfrm>
          <a:prstGeom prst="rect">
            <a:avLst/>
          </a:prstGeom>
          <a:noFill/>
          <a:ln>
            <a:noFill/>
          </a:ln>
        </p:spPr>
      </p:pic>
      <p:sp>
        <p:nvSpPr>
          <p:cNvPr id="70" name="Google Shape;70;p13"/>
          <p:cNvSpPr txBox="1">
            <a:spLocks noGrp="1"/>
          </p:cNvSpPr>
          <p:nvPr>
            <p:ph type="title"/>
          </p:nvPr>
        </p:nvSpPr>
        <p:spPr>
          <a:xfrm>
            <a:off x="551475" y="247925"/>
            <a:ext cx="8048400" cy="1205700"/>
          </a:xfrm>
          <a:prstGeom prst="rect">
            <a:avLst/>
          </a:prstGeom>
          <a:noFill/>
          <a:ln>
            <a:noFill/>
          </a:ln>
        </p:spPr>
        <p:txBody>
          <a:bodyPr spcFirstLastPara="1" wrap="square" lIns="91400" tIns="91400" rIns="91400" bIns="91400" anchor="b" anchorCtr="0">
            <a:noAutofit/>
          </a:bodyPr>
          <a:lstStyle/>
          <a:p>
            <a:pPr marL="0" marR="0" lvl="0" indent="0" algn="ctr" rtl="0">
              <a:lnSpc>
                <a:spcPct val="100000"/>
              </a:lnSpc>
              <a:spcBef>
                <a:spcPts val="0"/>
              </a:spcBef>
              <a:spcAft>
                <a:spcPts val="0"/>
              </a:spcAft>
              <a:buClr>
                <a:srgbClr val="FFFFFF"/>
              </a:buClr>
              <a:buSzPts val="3200"/>
              <a:buFont typeface="Helvetica Neue"/>
              <a:buNone/>
            </a:pPr>
            <a:r>
              <a:rPr lang="en-US">
                <a:solidFill>
                  <a:srgbClr val="546979"/>
                </a:solidFill>
                <a:latin typeface="Roboto Mono"/>
                <a:ea typeface="Roboto Mono"/>
                <a:cs typeface="Roboto Mono"/>
                <a:sym typeface="Roboto Mono"/>
              </a:rPr>
              <a:t>SCD vs MCD </a:t>
            </a:r>
            <a:endParaRPr>
              <a:solidFill>
                <a:srgbClr val="546979"/>
              </a:solidFill>
              <a:latin typeface="Roboto Mono"/>
              <a:ea typeface="Roboto Mono"/>
              <a:cs typeface="Roboto Mono"/>
              <a:sym typeface="Roboto Mono"/>
            </a:endParaRPr>
          </a:p>
          <a:p>
            <a:pPr marL="0" marR="0" lvl="0" indent="0" algn="l" rtl="0">
              <a:lnSpc>
                <a:spcPct val="100000"/>
              </a:lnSpc>
              <a:spcBef>
                <a:spcPts val="0"/>
              </a:spcBef>
              <a:spcAft>
                <a:spcPts val="0"/>
              </a:spcAft>
              <a:buClr>
                <a:srgbClr val="FFFFFF"/>
              </a:buClr>
              <a:buSzPts val="3200"/>
              <a:buFont typeface="Helvetica Neue"/>
              <a:buNone/>
            </a:pPr>
            <a:endParaRPr sz="1800">
              <a:solidFill>
                <a:srgbClr val="546979"/>
              </a:solidFill>
              <a:latin typeface="Roboto Mono"/>
              <a:ea typeface="Roboto Mono"/>
              <a:cs typeface="Roboto Mono"/>
              <a:sym typeface="Roboto Mon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8"/>
        <p:cNvGrpSpPr/>
        <p:nvPr/>
      </p:nvGrpSpPr>
      <p:grpSpPr>
        <a:xfrm>
          <a:off x="0" y="0"/>
          <a:ext cx="0" cy="0"/>
          <a:chOff x="0" y="0"/>
          <a:chExt cx="0" cy="0"/>
        </a:xfrm>
      </p:grpSpPr>
      <p:pic>
        <p:nvPicPr>
          <p:cNvPr id="159" name="Google Shape;159;p22" descr="Shape 67"/>
          <p:cNvPicPr preferRelativeResize="0"/>
          <p:nvPr/>
        </p:nvPicPr>
        <p:blipFill rotWithShape="1">
          <a:blip r:embed="rId3">
            <a:alphaModFix/>
          </a:blip>
          <a:srcRect/>
          <a:stretch/>
        </p:blipFill>
        <p:spPr>
          <a:xfrm>
            <a:off x="2152650" y="152400"/>
            <a:ext cx="4838700" cy="4838700"/>
          </a:xfrm>
          <a:prstGeom prst="rect">
            <a:avLst/>
          </a:prstGeom>
          <a:noFill/>
          <a:ln>
            <a:noFill/>
          </a:ln>
        </p:spPr>
      </p:pic>
      <p:sp>
        <p:nvSpPr>
          <p:cNvPr id="160" name="Google Shape;160;p22"/>
          <p:cNvSpPr txBox="1"/>
          <p:nvPr/>
        </p:nvSpPr>
        <p:spPr>
          <a:xfrm>
            <a:off x="43675" y="54600"/>
            <a:ext cx="9058500" cy="508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latin typeface="Helvetica Neue"/>
                <a:ea typeface="Helvetica Neue"/>
                <a:cs typeface="Helvetica Neue"/>
                <a:sym typeface="Helvetica Neue"/>
              </a:rPr>
              <a:t>???????????????????????????????????????????????????????????????????????????????????????????????????????????????????????????????????????????????????????????????????????????????????????????????????????????????????????????????????????????????????????????????????????????????????????????????????????????????????????????????????????????????????????????????????????????????????????????????????????????????????????????????????????????????????????????????????????????????????????????????????????????????????????????????????????????????????????????????????????????????????????????????????????????????????????????????????????????????????????????????????????????????????????????????????????????????????????????????????????????????????????????????????????????????????????????????????????????????????????????????????????????????????????????????????????????????????????????????????????????????????????????????????????????????????????????????????????????????????????????????????????????????????????????????????????????????????????????????????????????????????????????????????????????????????????????????????????????????????????????????????????????????????????????????????????????????????????????????????????????????????????????????????????????????????????????????????????????????????????????????????????????????????????????????????????????????????????????????????????????????????????????????????????????????????????????????????????????????????????????????????????????????????????????????????????????????????????????????????????????????????????????????????????????????????????????????????????????????????????????????????????????????????????????????????????????????????????????????????????????????????????????????????????????????????????????????????????????????????????????????????????????????????????????????????????????????????????????????????????????????????????????????????????????????????????????????????????????????????????????????????????????????????????????????????????????????????????????????????????????????????????????????????????????????????????????????????????????????????????????????????????????????????????????????????????????????????????????????????????????????????????????????????????????????????????????????????????????????????????????????????????????????????????</a:t>
            </a:r>
            <a:endParaRPr sz="3600">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64"/>
        <p:cNvGrpSpPr/>
        <p:nvPr/>
      </p:nvGrpSpPr>
      <p:grpSpPr>
        <a:xfrm>
          <a:off x="0" y="0"/>
          <a:ext cx="0" cy="0"/>
          <a:chOff x="0" y="0"/>
          <a:chExt cx="0" cy="0"/>
        </a:xfrm>
      </p:grpSpPr>
      <p:sp>
        <p:nvSpPr>
          <p:cNvPr id="165" name="Google Shape;165;p23"/>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3"/>
          <p:cNvSpPr txBox="1">
            <a:spLocks noGrp="1"/>
          </p:cNvSpPr>
          <p:nvPr>
            <p:ph type="title"/>
          </p:nvPr>
        </p:nvSpPr>
        <p:spPr>
          <a:xfrm>
            <a:off x="460950" y="244150"/>
            <a:ext cx="8222100" cy="6522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Maker’s Governance Token</a:t>
            </a:r>
            <a:endParaRPr sz="2400">
              <a:latin typeface="Roboto Mono"/>
              <a:ea typeface="Roboto Mono"/>
              <a:cs typeface="Roboto Mono"/>
              <a:sym typeface="Roboto Mono"/>
            </a:endParaRPr>
          </a:p>
        </p:txBody>
      </p:sp>
      <p:pic>
        <p:nvPicPr>
          <p:cNvPr id="167" name="Google Shape;167;p23" descr="Shape 74"/>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168" name="Google Shape;168;p23"/>
          <p:cNvSpPr txBox="1">
            <a:spLocks noGrp="1"/>
          </p:cNvSpPr>
          <p:nvPr>
            <p:ph type="title"/>
          </p:nvPr>
        </p:nvSpPr>
        <p:spPr>
          <a:xfrm>
            <a:off x="400850" y="1375500"/>
            <a:ext cx="4857300" cy="28290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solidFill>
                  <a:srgbClr val="000000"/>
                </a:solidFill>
                <a:latin typeface="Roboto Mono"/>
                <a:ea typeface="Roboto Mono"/>
                <a:cs typeface="Roboto Mono"/>
                <a:sym typeface="Roboto Mono"/>
              </a:rPr>
              <a:t>MKR</a:t>
            </a:r>
            <a:endParaRPr sz="2400">
              <a:solidFill>
                <a:srgbClr val="000000"/>
              </a:solidFill>
              <a:latin typeface="Roboto Mono"/>
              <a:ea typeface="Roboto Mono"/>
              <a:cs typeface="Roboto Mono"/>
              <a:sym typeface="Roboto Mono"/>
            </a:endParaRPr>
          </a:p>
          <a:p>
            <a:pPr marL="0" marR="0" lvl="0" indent="0" algn="l" rtl="0">
              <a:lnSpc>
                <a:spcPct val="100000"/>
              </a:lnSpc>
              <a:spcBef>
                <a:spcPts val="0"/>
              </a:spcBef>
              <a:spcAft>
                <a:spcPts val="0"/>
              </a:spcAft>
              <a:buClr>
                <a:srgbClr val="FFFFFF"/>
              </a:buClr>
              <a:buSzPts val="3200"/>
              <a:buFont typeface="Helvetica Neue"/>
              <a:buNone/>
            </a:pPr>
            <a:endParaRPr sz="2400">
              <a:solidFill>
                <a:srgbClr val="000000"/>
              </a:solidFill>
              <a:latin typeface="Roboto Mono"/>
              <a:ea typeface="Roboto Mono"/>
              <a:cs typeface="Roboto Mono"/>
              <a:sym typeface="Roboto Mono"/>
            </a:endParaRPr>
          </a:p>
          <a:p>
            <a:pPr marL="457200" marR="0" lvl="0" indent="-355600" algn="l" rtl="0">
              <a:lnSpc>
                <a:spcPct val="100000"/>
              </a:lnSpc>
              <a:spcBef>
                <a:spcPts val="0"/>
              </a:spcBef>
              <a:spcAft>
                <a:spcPts val="0"/>
              </a:spcAft>
              <a:buClr>
                <a:srgbClr val="000000"/>
              </a:buClr>
              <a:buSzPts val="2000"/>
              <a:buFont typeface="Roboto Mono"/>
              <a:buChar char="●"/>
            </a:pPr>
            <a:r>
              <a:rPr lang="en-US" sz="2000" b="0">
                <a:solidFill>
                  <a:srgbClr val="000000"/>
                </a:solidFill>
                <a:latin typeface="Roboto Mono"/>
                <a:ea typeface="Roboto Mono"/>
                <a:cs typeface="Roboto Mono"/>
                <a:sym typeface="Roboto Mono"/>
              </a:rPr>
              <a:t>Governance Token</a:t>
            </a:r>
            <a:endParaRPr sz="2000" b="0">
              <a:solidFill>
                <a:srgbClr val="000000"/>
              </a:solidFill>
              <a:latin typeface="Roboto Mono"/>
              <a:ea typeface="Roboto Mono"/>
              <a:cs typeface="Roboto Mono"/>
              <a:sym typeface="Roboto Mono"/>
            </a:endParaRPr>
          </a:p>
          <a:p>
            <a:pPr marL="457200" marR="0" lvl="0" indent="-355600" algn="l" rtl="0">
              <a:lnSpc>
                <a:spcPct val="100000"/>
              </a:lnSpc>
              <a:spcBef>
                <a:spcPts val="0"/>
              </a:spcBef>
              <a:spcAft>
                <a:spcPts val="0"/>
              </a:spcAft>
              <a:buClr>
                <a:srgbClr val="000000"/>
              </a:buClr>
              <a:buSzPts val="2000"/>
              <a:buFont typeface="Roboto Mono"/>
              <a:buChar char="●"/>
            </a:pPr>
            <a:r>
              <a:rPr lang="en-US" sz="2000" b="0">
                <a:solidFill>
                  <a:srgbClr val="000000"/>
                </a:solidFill>
                <a:latin typeface="Roboto Mono"/>
                <a:ea typeface="Roboto Mono"/>
                <a:cs typeface="Roboto Mono"/>
                <a:sym typeface="Roboto Mono"/>
              </a:rPr>
              <a:t>1,000,000 in existence</a:t>
            </a:r>
            <a:endParaRPr sz="2000" b="0">
              <a:solidFill>
                <a:srgbClr val="000000"/>
              </a:solidFill>
              <a:latin typeface="Roboto Mono"/>
              <a:ea typeface="Roboto Mono"/>
              <a:cs typeface="Roboto Mono"/>
              <a:sym typeface="Roboto Mono"/>
            </a:endParaRPr>
          </a:p>
          <a:p>
            <a:pPr marL="457200" marR="0" lvl="0" indent="-355600" algn="l" rtl="0">
              <a:lnSpc>
                <a:spcPct val="100000"/>
              </a:lnSpc>
              <a:spcBef>
                <a:spcPts val="0"/>
              </a:spcBef>
              <a:spcAft>
                <a:spcPts val="0"/>
              </a:spcAft>
              <a:buClr>
                <a:srgbClr val="000000"/>
              </a:buClr>
              <a:buSzPts val="2000"/>
              <a:buFont typeface="Roboto Mono"/>
              <a:buChar char="●"/>
            </a:pPr>
            <a:r>
              <a:rPr lang="en-US" sz="2000" b="0">
                <a:solidFill>
                  <a:srgbClr val="000000"/>
                </a:solidFill>
                <a:latin typeface="Roboto Mono"/>
                <a:ea typeface="Roboto Mono"/>
                <a:cs typeface="Roboto Mono"/>
                <a:sym typeface="Roboto Mono"/>
              </a:rPr>
              <a:t>MKR holders make decisions about the Maker protocol through on-chain governance</a:t>
            </a:r>
            <a:endParaRPr sz="2000" b="0">
              <a:solidFill>
                <a:srgbClr val="000000"/>
              </a:solidFill>
              <a:latin typeface="Roboto Mono"/>
              <a:ea typeface="Roboto Mono"/>
              <a:cs typeface="Roboto Mono"/>
              <a:sym typeface="Roboto Mono"/>
            </a:endParaRPr>
          </a:p>
          <a:p>
            <a:pPr marL="0" marR="0" lvl="0" indent="0" algn="l" rtl="0">
              <a:lnSpc>
                <a:spcPct val="100000"/>
              </a:lnSpc>
              <a:spcBef>
                <a:spcPts val="0"/>
              </a:spcBef>
              <a:spcAft>
                <a:spcPts val="0"/>
              </a:spcAft>
              <a:buSzPts val="3200"/>
              <a:buNone/>
            </a:pPr>
            <a:endParaRPr sz="1800" b="0">
              <a:solidFill>
                <a:srgbClr val="000000"/>
              </a:solidFill>
              <a:latin typeface="Roboto Mono"/>
              <a:ea typeface="Roboto Mono"/>
              <a:cs typeface="Roboto Mono"/>
              <a:sym typeface="Roboto Mono"/>
            </a:endParaRPr>
          </a:p>
        </p:txBody>
      </p:sp>
      <p:pic>
        <p:nvPicPr>
          <p:cNvPr id="169" name="Google Shape;169;p23" descr="Shape 67"/>
          <p:cNvPicPr preferRelativeResize="0"/>
          <p:nvPr/>
        </p:nvPicPr>
        <p:blipFill rotWithShape="1">
          <a:blip r:embed="rId4">
            <a:alphaModFix/>
          </a:blip>
          <a:srcRect/>
          <a:stretch/>
        </p:blipFill>
        <p:spPr>
          <a:xfrm>
            <a:off x="5808150" y="2333738"/>
            <a:ext cx="2025300" cy="2025300"/>
          </a:xfrm>
          <a:prstGeom prst="rect">
            <a:avLst/>
          </a:prstGeom>
          <a:noFill/>
          <a:ln>
            <a:noFill/>
          </a:ln>
        </p:spPr>
      </p:pic>
      <p:sp>
        <p:nvSpPr>
          <p:cNvPr id="170" name="Google Shape;170;p23"/>
          <p:cNvSpPr txBox="1"/>
          <p:nvPr/>
        </p:nvSpPr>
        <p:spPr>
          <a:xfrm>
            <a:off x="5780800" y="1828750"/>
            <a:ext cx="3412200" cy="46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solidFill>
                  <a:schemeClr val="hlink"/>
                </a:solidFill>
                <a:latin typeface="Helvetica Neue"/>
                <a:ea typeface="Helvetica Neue"/>
                <a:cs typeface="Helvetica Neue"/>
                <a:sym typeface="Helvetica Neue"/>
                <a:hlinkClick r:id="rId5"/>
              </a:rPr>
              <a:t>https://vote.makerdao.com/</a:t>
            </a:r>
            <a:endParaRPr>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74"/>
        <p:cNvGrpSpPr/>
        <p:nvPr/>
      </p:nvGrpSpPr>
      <p:grpSpPr>
        <a:xfrm>
          <a:off x="0" y="0"/>
          <a:ext cx="0" cy="0"/>
          <a:chOff x="0" y="0"/>
          <a:chExt cx="0" cy="0"/>
        </a:xfrm>
      </p:grpSpPr>
      <p:sp>
        <p:nvSpPr>
          <p:cNvPr id="175" name="Google Shape;175;p24"/>
          <p:cNvSpPr/>
          <p:nvPr/>
        </p:nvSpPr>
        <p:spPr>
          <a:xfrm rot="10800000" flipH="1">
            <a:off x="0" y="1293342"/>
            <a:ext cx="9144000" cy="3850158"/>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4"/>
          <p:cNvSpPr/>
          <p:nvPr/>
        </p:nvSpPr>
        <p:spPr>
          <a:xfrm>
            <a:off x="-1" y="1266899"/>
            <a:ext cx="9144001"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7" name="Google Shape;177;p24" descr="Shape 185"/>
          <p:cNvPicPr preferRelativeResize="0"/>
          <p:nvPr/>
        </p:nvPicPr>
        <p:blipFill rotWithShape="1">
          <a:blip r:embed="rId3">
            <a:alphaModFix/>
          </a:blip>
          <a:srcRect/>
          <a:stretch/>
        </p:blipFill>
        <p:spPr>
          <a:xfrm>
            <a:off x="8003499" y="0"/>
            <a:ext cx="1140501" cy="1140500"/>
          </a:xfrm>
          <a:prstGeom prst="rect">
            <a:avLst/>
          </a:prstGeom>
          <a:noFill/>
          <a:ln>
            <a:noFill/>
          </a:ln>
        </p:spPr>
      </p:pic>
      <p:pic>
        <p:nvPicPr>
          <p:cNvPr id="178" name="Google Shape;178;p24"/>
          <p:cNvPicPr preferRelativeResize="0"/>
          <p:nvPr/>
        </p:nvPicPr>
        <p:blipFill>
          <a:blip r:embed="rId4">
            <a:alphaModFix/>
          </a:blip>
          <a:stretch>
            <a:fillRect/>
          </a:stretch>
        </p:blipFill>
        <p:spPr>
          <a:xfrm>
            <a:off x="-270550" y="0"/>
            <a:ext cx="9592326" cy="450796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82"/>
        <p:cNvGrpSpPr/>
        <p:nvPr/>
      </p:nvGrpSpPr>
      <p:grpSpPr>
        <a:xfrm>
          <a:off x="0" y="0"/>
          <a:ext cx="0" cy="0"/>
          <a:chOff x="0" y="0"/>
          <a:chExt cx="0" cy="0"/>
        </a:xfrm>
      </p:grpSpPr>
      <p:sp>
        <p:nvSpPr>
          <p:cNvPr id="183" name="Google Shape;183;p25"/>
          <p:cNvSpPr txBox="1">
            <a:spLocks noGrp="1"/>
          </p:cNvSpPr>
          <p:nvPr>
            <p:ph type="title"/>
          </p:nvPr>
        </p:nvSpPr>
        <p:spPr>
          <a:xfrm>
            <a:off x="471900" y="268825"/>
            <a:ext cx="7531599"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dirty="0">
                <a:latin typeface="Roboto Mono"/>
                <a:ea typeface="Roboto Mono"/>
                <a:cs typeface="Roboto Mono"/>
                <a:sym typeface="Roboto Mono"/>
              </a:rPr>
              <a:t>What have </a:t>
            </a:r>
            <a:r>
              <a:rPr lang="en-US" sz="2400" dirty="0" err="1">
                <a:latin typeface="Roboto Mono"/>
                <a:ea typeface="Roboto Mono"/>
                <a:cs typeface="Roboto Mono"/>
                <a:sym typeface="Roboto Mono"/>
              </a:rPr>
              <a:t>MKR</a:t>
            </a:r>
            <a:r>
              <a:rPr lang="en-US" sz="2400" dirty="0">
                <a:latin typeface="Roboto Mono"/>
                <a:ea typeface="Roboto Mono"/>
                <a:cs typeface="Roboto Mono"/>
                <a:sym typeface="Roboto Mono"/>
              </a:rPr>
              <a:t> Voters done in governance so far?</a:t>
            </a:r>
            <a:endParaRPr sz="2400" dirty="0">
              <a:latin typeface="Roboto Mono"/>
              <a:ea typeface="Roboto Mono"/>
              <a:cs typeface="Roboto Mono"/>
              <a:sym typeface="Roboto Mono"/>
            </a:endParaRPr>
          </a:p>
        </p:txBody>
      </p:sp>
      <p:sp>
        <p:nvSpPr>
          <p:cNvPr id="184" name="Google Shape;184;p25"/>
          <p:cNvSpPr txBox="1"/>
          <p:nvPr/>
        </p:nvSpPr>
        <p:spPr>
          <a:xfrm>
            <a:off x="300600" y="1263063"/>
            <a:ext cx="5917500" cy="3998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Foundation Proposal</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Raised the debt ceiling once from 50MM to 100MM</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21 Stability Fee adjustments</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Established the first Asset Priority List</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Risk Team mandate</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Governance Facilitator Role</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Changed SF polls to have exponential rate-stepping options</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Oracle Team mandate</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Oracles Incentives Restructuring proposal</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Responsible Oracle Migration Proposal</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DeFi Public Feed Proposal</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Ratified the Migration Proposal and Executive vote</a:t>
            </a:r>
            <a:endParaRPr>
              <a:latin typeface="Roboto Mono"/>
              <a:ea typeface="Roboto Mono"/>
              <a:cs typeface="Roboto Mono"/>
              <a:sym typeface="Roboto Mono"/>
            </a:endParaRPr>
          </a:p>
        </p:txBody>
      </p:sp>
      <p:pic>
        <p:nvPicPr>
          <p:cNvPr id="185" name="Google Shape;185;p25" descr="Shape 74"/>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186" name="Google Shape;186;p25"/>
          <p:cNvPicPr preferRelativeResize="0"/>
          <p:nvPr/>
        </p:nvPicPr>
        <p:blipFill>
          <a:blip r:embed="rId4">
            <a:alphaModFix/>
          </a:blip>
          <a:stretch>
            <a:fillRect/>
          </a:stretch>
        </p:blipFill>
        <p:spPr>
          <a:xfrm rot="621856">
            <a:off x="6141771" y="1786870"/>
            <a:ext cx="2579384" cy="2770837"/>
          </a:xfrm>
          <a:prstGeom prst="rect">
            <a:avLst/>
          </a:prstGeom>
          <a:noFill/>
          <a:ln>
            <a:noFill/>
          </a:ln>
        </p:spPr>
      </p:pic>
      <p:sp>
        <p:nvSpPr>
          <p:cNvPr id="187" name="Google Shape;187;p25"/>
          <p:cNvSpPr txBox="1"/>
          <p:nvPr/>
        </p:nvSpPr>
        <p:spPr>
          <a:xfrm>
            <a:off x="626300" y="932500"/>
            <a:ext cx="17259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FFFFFF"/>
                </a:solidFill>
                <a:latin typeface="Helvetica Neue"/>
                <a:ea typeface="Helvetica Neue"/>
                <a:cs typeface="Helvetica Neue"/>
                <a:sym typeface="Helvetica Neue"/>
              </a:rPr>
              <a:t>as of 11/17/2019</a:t>
            </a:r>
            <a:endParaRPr>
              <a:solidFill>
                <a:srgbClr val="FFFFFF"/>
              </a:solidFill>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1000"/>
                                        <p:tgtEl>
                                          <p:spTgt spid="1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4"/>
                                        </p:tgtEl>
                                        <p:attrNameLst>
                                          <p:attrName>style.visibility</p:attrName>
                                        </p:attrNameLst>
                                      </p:cBhvr>
                                      <p:to>
                                        <p:strVal val="visible"/>
                                      </p:to>
                                    </p:set>
                                    <p:animEffect transition="in" filter="fade">
                                      <p:cBhvr>
                                        <p:cTn id="12" dur="100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91"/>
        <p:cNvGrpSpPr/>
        <p:nvPr/>
      </p:nvGrpSpPr>
      <p:grpSpPr>
        <a:xfrm>
          <a:off x="0" y="0"/>
          <a:ext cx="0" cy="0"/>
          <a:chOff x="0" y="0"/>
          <a:chExt cx="0" cy="0"/>
        </a:xfrm>
      </p:grpSpPr>
      <p:sp>
        <p:nvSpPr>
          <p:cNvPr id="192" name="Google Shape;192;p26"/>
          <p:cNvSpPr txBox="1">
            <a:spLocks noGrp="1"/>
          </p:cNvSpPr>
          <p:nvPr>
            <p:ph type="title"/>
          </p:nvPr>
        </p:nvSpPr>
        <p:spPr>
          <a:xfrm>
            <a:off x="471900" y="268825"/>
            <a:ext cx="7657216"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dirty="0">
                <a:latin typeface="Roboto Mono"/>
                <a:ea typeface="Roboto Mono"/>
                <a:cs typeface="Roboto Mono"/>
                <a:sym typeface="Roboto Mono"/>
              </a:rPr>
              <a:t>What have </a:t>
            </a:r>
            <a:r>
              <a:rPr lang="en-US" sz="2400" dirty="0" err="1">
                <a:latin typeface="Roboto Mono"/>
                <a:ea typeface="Roboto Mono"/>
                <a:cs typeface="Roboto Mono"/>
                <a:sym typeface="Roboto Mono"/>
              </a:rPr>
              <a:t>MKR</a:t>
            </a:r>
            <a:r>
              <a:rPr lang="en-US" sz="2400" dirty="0">
                <a:latin typeface="Roboto Mono"/>
                <a:ea typeface="Roboto Mono"/>
                <a:cs typeface="Roboto Mono"/>
                <a:sym typeface="Roboto Mono"/>
              </a:rPr>
              <a:t> Voters done in governance so far?</a:t>
            </a:r>
            <a:endParaRPr sz="2400" dirty="0">
              <a:latin typeface="Roboto Mono"/>
              <a:ea typeface="Roboto Mono"/>
              <a:cs typeface="Roboto Mono"/>
              <a:sym typeface="Roboto Mono"/>
            </a:endParaRPr>
          </a:p>
        </p:txBody>
      </p:sp>
      <p:sp>
        <p:nvSpPr>
          <p:cNvPr id="193" name="Google Shape;193;p26"/>
          <p:cNvSpPr txBox="1"/>
          <p:nvPr/>
        </p:nvSpPr>
        <p:spPr>
          <a:xfrm>
            <a:off x="210450" y="1442544"/>
            <a:ext cx="5917500" cy="2139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30+ Governance Polls</a:t>
            </a:r>
            <a:endParaRPr>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a:latin typeface="Roboto Mono"/>
                <a:ea typeface="Roboto Mono"/>
                <a:cs typeface="Roboto Mono"/>
                <a:sym typeface="Roboto Mono"/>
              </a:rPr>
              <a:t>21+ Executive Votes</a:t>
            </a:r>
            <a:endParaRPr>
              <a:latin typeface="Roboto Mono"/>
              <a:ea typeface="Roboto Mono"/>
              <a:cs typeface="Roboto Mono"/>
              <a:sym typeface="Roboto Mono"/>
            </a:endParaRPr>
          </a:p>
        </p:txBody>
      </p:sp>
      <p:pic>
        <p:nvPicPr>
          <p:cNvPr id="194" name="Google Shape;194;p26" descr="Shape 74"/>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195" name="Google Shape;195;p26"/>
          <p:cNvPicPr preferRelativeResize="0"/>
          <p:nvPr/>
        </p:nvPicPr>
        <p:blipFill>
          <a:blip r:embed="rId4">
            <a:alphaModFix/>
          </a:blip>
          <a:stretch>
            <a:fillRect/>
          </a:stretch>
        </p:blipFill>
        <p:spPr>
          <a:xfrm rot="621856">
            <a:off x="6141771" y="1786870"/>
            <a:ext cx="2579384" cy="277083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000"/>
                                        <p:tgtEl>
                                          <p:spTgt spid="19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3"/>
                                        </p:tgtEl>
                                        <p:attrNameLst>
                                          <p:attrName>style.visibility</p:attrName>
                                        </p:attrNameLst>
                                      </p:cBhvr>
                                      <p:to>
                                        <p:strVal val="visible"/>
                                      </p:to>
                                    </p:set>
                                    <p:animEffect transition="in" filter="fade">
                                      <p:cBhvr>
                                        <p:cTn id="12" dur="10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99"/>
        <p:cNvGrpSpPr/>
        <p:nvPr/>
      </p:nvGrpSpPr>
      <p:grpSpPr>
        <a:xfrm>
          <a:off x="0" y="0"/>
          <a:ext cx="0" cy="0"/>
          <a:chOff x="0" y="0"/>
          <a:chExt cx="0" cy="0"/>
        </a:xfrm>
      </p:grpSpPr>
      <p:sp>
        <p:nvSpPr>
          <p:cNvPr id="200" name="Google Shape;200;p27"/>
          <p:cNvSpPr/>
          <p:nvPr/>
        </p:nvSpPr>
        <p:spPr>
          <a:xfrm rot="10800000" flipH="1">
            <a:off x="0" y="12933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27"/>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2" name="Google Shape;202;p27"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203" name="Google Shape;203;p27"/>
          <p:cNvSpPr txBox="1"/>
          <p:nvPr/>
        </p:nvSpPr>
        <p:spPr>
          <a:xfrm>
            <a:off x="106350" y="1445425"/>
            <a:ext cx="8953200" cy="3594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Mono"/>
              <a:buChar char="●"/>
            </a:pPr>
            <a:r>
              <a:rPr lang="en-US" sz="1900">
                <a:latin typeface="Roboto Mono"/>
                <a:ea typeface="Roboto Mono"/>
                <a:cs typeface="Roboto Mono"/>
                <a:sym typeface="Roboto Mono"/>
              </a:rPr>
              <a:t>Most discussions happen on the forum (</a:t>
            </a:r>
            <a:r>
              <a:rPr lang="en-US" sz="1900" i="1">
                <a:latin typeface="Roboto Mono"/>
                <a:ea typeface="Roboto Mono"/>
                <a:cs typeface="Roboto Mono"/>
                <a:sym typeface="Roboto Mono"/>
              </a:rPr>
              <a:t>forum.makerdao.com</a:t>
            </a:r>
            <a:r>
              <a:rPr lang="en-US" sz="1900">
                <a:latin typeface="Roboto Mono"/>
                <a:ea typeface="Roboto Mono"/>
                <a:cs typeface="Roboto Mono"/>
                <a:sym typeface="Roboto Mono"/>
              </a:rPr>
              <a:t>)</a:t>
            </a:r>
            <a:endParaRPr sz="1900">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Last 30 days: </a:t>
            </a:r>
            <a:r>
              <a:rPr lang="en-US" i="1">
                <a:highlight>
                  <a:srgbClr val="FFFF00"/>
                </a:highlight>
                <a:latin typeface="Roboto Mono"/>
                <a:ea typeface="Roboto Mono"/>
                <a:cs typeface="Roboto Mono"/>
                <a:sym typeface="Roboto Mono"/>
              </a:rPr>
              <a:t>402 posts</a:t>
            </a:r>
            <a:r>
              <a:rPr lang="en-US" i="1">
                <a:latin typeface="Roboto Mono"/>
                <a:ea typeface="Roboto Mono"/>
                <a:cs typeface="Roboto Mono"/>
                <a:sym typeface="Roboto Mono"/>
              </a:rPr>
              <a:t>, </a:t>
            </a:r>
            <a:r>
              <a:rPr lang="en-US" i="1">
                <a:highlight>
                  <a:srgbClr val="FFFF00"/>
                </a:highlight>
                <a:latin typeface="Roboto Mono"/>
                <a:ea typeface="Roboto Mono"/>
                <a:cs typeface="Roboto Mono"/>
                <a:sym typeface="Roboto Mono"/>
              </a:rPr>
              <a:t>34 Topics</a:t>
            </a:r>
            <a:r>
              <a:rPr lang="en-US" i="1">
                <a:latin typeface="Roboto Mono"/>
                <a:ea typeface="Roboto Mono"/>
                <a:cs typeface="Roboto Mono"/>
                <a:sym typeface="Roboto Mono"/>
              </a:rPr>
              <a:t>, </a:t>
            </a:r>
            <a:r>
              <a:rPr lang="en-US" i="1">
                <a:highlight>
                  <a:srgbClr val="FFFF00"/>
                </a:highlight>
                <a:latin typeface="Roboto Mono"/>
                <a:ea typeface="Roboto Mono"/>
                <a:cs typeface="Roboto Mono"/>
                <a:sym typeface="Roboto Mono"/>
              </a:rPr>
              <a:t>179 active users</a:t>
            </a:r>
            <a:endParaRPr i="1">
              <a:highlight>
                <a:srgbClr val="FFFF00"/>
              </a:highlight>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sz="1900">
                <a:latin typeface="Roboto Mono"/>
                <a:ea typeface="Roboto Mono"/>
                <a:cs typeface="Roboto Mono"/>
                <a:sym typeface="Roboto Mono"/>
              </a:rPr>
              <a:t>Weekly Governance and Risk calls</a:t>
            </a:r>
            <a:endParaRPr sz="1900">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summarized</a:t>
            </a:r>
            <a:endParaRPr i="1">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transcribed</a:t>
            </a:r>
            <a:endParaRPr i="1">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audio recording</a:t>
            </a:r>
            <a:endParaRPr i="1">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video recording</a:t>
            </a:r>
            <a:endParaRPr i="1">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sz="1900">
                <a:latin typeface="Roboto Mono"/>
                <a:ea typeface="Roboto Mono"/>
                <a:cs typeface="Roboto Mono"/>
                <a:sym typeface="Roboto Mono"/>
              </a:rPr>
              <a:t>Rich acting as a governance facilitator</a:t>
            </a:r>
            <a:endParaRPr sz="1900">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helps surface important topics &amp; blockers</a:t>
            </a:r>
            <a:endParaRPr i="1">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i="1">
                <a:latin typeface="Roboto Mono"/>
                <a:ea typeface="Roboto Mono"/>
                <a:cs typeface="Roboto Mono"/>
                <a:sym typeface="Roboto Mono"/>
              </a:rPr>
              <a:t>executes on the needs of governance</a:t>
            </a:r>
            <a:endParaRPr i="1">
              <a:latin typeface="Roboto Mono"/>
              <a:ea typeface="Roboto Mono"/>
              <a:cs typeface="Roboto Mono"/>
              <a:sym typeface="Roboto Mono"/>
            </a:endParaRPr>
          </a:p>
          <a:p>
            <a:pPr marL="457200" lvl="0" indent="-317500" algn="l" rtl="0">
              <a:spcBef>
                <a:spcPts val="0"/>
              </a:spcBef>
              <a:spcAft>
                <a:spcPts val="0"/>
              </a:spcAft>
              <a:buSzPts val="1400"/>
              <a:buFont typeface="Roboto Mono"/>
              <a:buChar char="●"/>
            </a:pPr>
            <a:r>
              <a:rPr lang="en-US" sz="1900">
                <a:latin typeface="Roboto Mono"/>
                <a:ea typeface="Roboto Mono"/>
                <a:cs typeface="Roboto Mono"/>
                <a:sym typeface="Roboto Mono"/>
              </a:rPr>
              <a:t>Foundation Team facilitates each poll and vote</a:t>
            </a:r>
            <a:endParaRPr sz="1900">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a:latin typeface="Roboto Mono"/>
                <a:ea typeface="Roboto Mono"/>
                <a:cs typeface="Roboto Mono"/>
                <a:sym typeface="Roboto Mono"/>
              </a:rPr>
              <a:t>constructs the code for the proposal itself</a:t>
            </a:r>
            <a:endParaRPr>
              <a:latin typeface="Roboto Mono"/>
              <a:ea typeface="Roboto Mono"/>
              <a:cs typeface="Roboto Mono"/>
              <a:sym typeface="Roboto Mono"/>
            </a:endParaRPr>
          </a:p>
          <a:p>
            <a:pPr marL="914400" lvl="1" indent="-317500" algn="l" rtl="0">
              <a:spcBef>
                <a:spcPts val="0"/>
              </a:spcBef>
              <a:spcAft>
                <a:spcPts val="0"/>
              </a:spcAft>
              <a:buSzPts val="1400"/>
              <a:buFont typeface="Roboto Mono"/>
              <a:buChar char="○"/>
            </a:pPr>
            <a:r>
              <a:rPr lang="en-US">
                <a:latin typeface="Roboto Mono"/>
                <a:ea typeface="Roboto Mono"/>
                <a:cs typeface="Roboto Mono"/>
                <a:sym typeface="Roboto Mono"/>
              </a:rPr>
              <a:t>host all relevant information on the voting dashboard</a:t>
            </a:r>
            <a:endParaRPr>
              <a:latin typeface="Roboto Mono"/>
              <a:ea typeface="Roboto Mono"/>
              <a:cs typeface="Roboto Mono"/>
              <a:sym typeface="Roboto Mono"/>
            </a:endParaRPr>
          </a:p>
        </p:txBody>
      </p:sp>
      <p:sp>
        <p:nvSpPr>
          <p:cNvPr id="204" name="Google Shape;204;p27"/>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t>How?</a:t>
            </a:r>
            <a:endParaRPr sz="2400"/>
          </a:p>
        </p:txBody>
      </p:sp>
      <p:sp>
        <p:nvSpPr>
          <p:cNvPr id="205" name="Google Shape;205;p27"/>
          <p:cNvSpPr txBox="1"/>
          <p:nvPr/>
        </p:nvSpPr>
        <p:spPr>
          <a:xfrm>
            <a:off x="8041775" y="877825"/>
            <a:ext cx="3148500" cy="36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i="1">
                <a:solidFill>
                  <a:srgbClr val="FFFFFF"/>
                </a:solidFill>
                <a:latin typeface="Helvetica Neue"/>
                <a:ea typeface="Helvetica Neue"/>
                <a:cs typeface="Helvetica Neue"/>
                <a:sym typeface="Helvetica Neue"/>
              </a:rPr>
              <a:t>10/01/2019</a:t>
            </a:r>
            <a:endParaRPr i="1">
              <a:solidFill>
                <a:srgbClr val="FFFFFF"/>
              </a:solidFill>
              <a:latin typeface="Helvetica Neue"/>
              <a:ea typeface="Helvetica Neue"/>
              <a:cs typeface="Helvetica Neue"/>
              <a:sym typeface="Helvetica Neue"/>
            </a:endParaRPr>
          </a:p>
        </p:txBody>
      </p:sp>
      <p:sp>
        <p:nvSpPr>
          <p:cNvPr id="206" name="Google Shape;206;p27"/>
          <p:cNvSpPr txBox="1"/>
          <p:nvPr/>
        </p:nvSpPr>
        <p:spPr>
          <a:xfrm>
            <a:off x="626300" y="932500"/>
            <a:ext cx="17259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FFFFFF"/>
                </a:solidFill>
                <a:latin typeface="Helvetica Neue"/>
                <a:ea typeface="Helvetica Neue"/>
                <a:cs typeface="Helvetica Neue"/>
                <a:sym typeface="Helvetica Neue"/>
              </a:rPr>
              <a:t>as of 11/17/2019</a:t>
            </a:r>
            <a:endParaRPr>
              <a:solidFill>
                <a:srgbClr val="FFFFFF"/>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10"/>
        <p:cNvGrpSpPr/>
        <p:nvPr/>
      </p:nvGrpSpPr>
      <p:grpSpPr>
        <a:xfrm>
          <a:off x="0" y="0"/>
          <a:ext cx="0" cy="0"/>
          <a:chOff x="0" y="0"/>
          <a:chExt cx="0" cy="0"/>
        </a:xfrm>
      </p:grpSpPr>
      <p:sp>
        <p:nvSpPr>
          <p:cNvPr id="211" name="Google Shape;211;p28"/>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28"/>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t>Agenda</a:t>
            </a:r>
            <a:endParaRPr/>
          </a:p>
        </p:txBody>
      </p:sp>
      <p:sp>
        <p:nvSpPr>
          <p:cNvPr id="213" name="Google Shape;213;p28"/>
          <p:cNvSpPr txBox="1">
            <a:spLocks noGrp="1"/>
          </p:cNvSpPr>
          <p:nvPr>
            <p:ph type="title"/>
          </p:nvPr>
        </p:nvSpPr>
        <p:spPr>
          <a:xfrm>
            <a:off x="964400" y="1375500"/>
            <a:ext cx="5884800" cy="3493500"/>
          </a:xfrm>
          <a:prstGeom prst="rect">
            <a:avLst/>
          </a:prstGeom>
          <a:noFill/>
          <a:ln>
            <a:noFill/>
          </a:ln>
        </p:spPr>
        <p:txBody>
          <a:bodyPr spcFirstLastPara="1" wrap="square" lIns="91400" tIns="91400" rIns="91400" bIns="91400" anchor="b" anchorCtr="0">
            <a:noAutofit/>
          </a:bodyPr>
          <a:lstStyle/>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ELI5</a:t>
            </a:r>
            <a:endParaRPr sz="1600">
              <a:solidFill>
                <a:srgbClr val="546979"/>
              </a:solidFill>
              <a:latin typeface="Roboto Mono"/>
              <a:ea typeface="Roboto Mono"/>
              <a:cs typeface="Roboto Mono"/>
              <a:sym typeface="Roboto Mono"/>
            </a:endParaRPr>
          </a:p>
          <a:p>
            <a:pPr marL="1371600" lvl="0" indent="0" algn="l" rtl="0">
              <a:lnSpc>
                <a:spcPct val="100000"/>
              </a:lnSpc>
              <a:spcBef>
                <a:spcPts val="0"/>
              </a:spcBef>
              <a:spcAft>
                <a:spcPts val="0"/>
              </a:spcAft>
              <a:buSzPts val="3200"/>
              <a:buNone/>
            </a:pPr>
            <a:endParaRPr sz="1600">
              <a:solidFill>
                <a:srgbClr val="546979"/>
              </a:solidFill>
              <a:latin typeface="Roboto Mono"/>
              <a:ea typeface="Roboto Mono"/>
              <a:cs typeface="Roboto Mono"/>
              <a:sym typeface="Roboto Mono"/>
            </a:endParaRPr>
          </a:p>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Overall Statistics</a:t>
            </a:r>
            <a:endParaRPr sz="1600">
              <a:solidFill>
                <a:srgbClr val="546979"/>
              </a:solidFill>
              <a:latin typeface="Roboto Mono"/>
              <a:ea typeface="Roboto Mono"/>
              <a:cs typeface="Roboto Mono"/>
              <a:sym typeface="Roboto Mono"/>
            </a:endParaRPr>
          </a:p>
          <a:p>
            <a:pPr marL="1371600" lvl="0" indent="0" algn="l" rtl="0">
              <a:lnSpc>
                <a:spcPct val="100000"/>
              </a:lnSpc>
              <a:spcBef>
                <a:spcPts val="0"/>
              </a:spcBef>
              <a:spcAft>
                <a:spcPts val="0"/>
              </a:spcAft>
              <a:buSzPts val="3200"/>
              <a:buNone/>
            </a:pPr>
            <a:endParaRPr sz="1600">
              <a:solidFill>
                <a:srgbClr val="546979"/>
              </a:solidFill>
              <a:latin typeface="Roboto Mono"/>
              <a:ea typeface="Roboto Mono"/>
              <a:cs typeface="Roboto Mono"/>
              <a:sym typeface="Roboto Mono"/>
            </a:endParaRPr>
          </a:p>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Road to decentralized governance</a:t>
            </a:r>
            <a:endParaRPr sz="1600">
              <a:solidFill>
                <a:srgbClr val="546979"/>
              </a:solidFill>
              <a:latin typeface="Roboto Mono"/>
              <a:ea typeface="Roboto Mono"/>
              <a:cs typeface="Roboto Mono"/>
              <a:sym typeface="Roboto Mono"/>
            </a:endParaRPr>
          </a:p>
          <a:p>
            <a:pPr marL="1371600" lvl="0" indent="0" algn="l" rtl="0">
              <a:lnSpc>
                <a:spcPct val="100000"/>
              </a:lnSpc>
              <a:spcBef>
                <a:spcPts val="0"/>
              </a:spcBef>
              <a:spcAft>
                <a:spcPts val="0"/>
              </a:spcAft>
              <a:buSzPts val="3200"/>
              <a:buNone/>
            </a:pPr>
            <a:endParaRPr sz="1600">
              <a:solidFill>
                <a:srgbClr val="546979"/>
              </a:solidFill>
              <a:latin typeface="Roboto Mono"/>
              <a:ea typeface="Roboto Mono"/>
              <a:cs typeface="Roboto Mono"/>
              <a:sym typeface="Roboto Mono"/>
            </a:endParaRPr>
          </a:p>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SCD -&gt; MCD</a:t>
            </a:r>
            <a:endParaRPr sz="1600">
              <a:solidFill>
                <a:srgbClr val="546979"/>
              </a:solidFill>
              <a:latin typeface="Roboto Mono"/>
              <a:ea typeface="Roboto Mono"/>
              <a:cs typeface="Roboto Mono"/>
              <a:sym typeface="Roboto Mono"/>
            </a:endParaRPr>
          </a:p>
          <a:p>
            <a:pPr marL="1371600" lvl="0" indent="0" algn="l" rtl="0">
              <a:lnSpc>
                <a:spcPct val="100000"/>
              </a:lnSpc>
              <a:spcBef>
                <a:spcPts val="0"/>
              </a:spcBef>
              <a:spcAft>
                <a:spcPts val="0"/>
              </a:spcAft>
              <a:buSzPts val="3200"/>
              <a:buNone/>
            </a:pPr>
            <a:endParaRPr sz="1600">
              <a:solidFill>
                <a:srgbClr val="546979"/>
              </a:solidFill>
              <a:latin typeface="Roboto Mono"/>
              <a:ea typeface="Roboto Mono"/>
              <a:cs typeface="Roboto Mono"/>
              <a:sym typeface="Roboto Mono"/>
            </a:endParaRPr>
          </a:p>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Managing the migration</a:t>
            </a:r>
            <a:endParaRPr sz="1600">
              <a:solidFill>
                <a:srgbClr val="546979"/>
              </a:solidFill>
              <a:latin typeface="Roboto Mono"/>
              <a:ea typeface="Roboto Mono"/>
              <a:cs typeface="Roboto Mono"/>
              <a:sym typeface="Roboto Mono"/>
            </a:endParaRPr>
          </a:p>
          <a:p>
            <a:pPr marL="1371600" lvl="0" indent="0" algn="l" rtl="0">
              <a:lnSpc>
                <a:spcPct val="100000"/>
              </a:lnSpc>
              <a:spcBef>
                <a:spcPts val="0"/>
              </a:spcBef>
              <a:spcAft>
                <a:spcPts val="0"/>
              </a:spcAft>
              <a:buSzPts val="3200"/>
              <a:buNone/>
            </a:pPr>
            <a:endParaRPr sz="1600">
              <a:solidFill>
                <a:srgbClr val="546979"/>
              </a:solidFill>
              <a:latin typeface="Roboto Mono"/>
              <a:ea typeface="Roboto Mono"/>
              <a:cs typeface="Roboto Mono"/>
              <a:sym typeface="Roboto Mono"/>
            </a:endParaRPr>
          </a:p>
          <a:p>
            <a:pPr marL="457200" lvl="0" indent="-330200" algn="l" rtl="0">
              <a:lnSpc>
                <a:spcPct val="100000"/>
              </a:lnSpc>
              <a:spcBef>
                <a:spcPts val="0"/>
              </a:spcBef>
              <a:spcAft>
                <a:spcPts val="0"/>
              </a:spcAft>
              <a:buClr>
                <a:srgbClr val="546979"/>
              </a:buClr>
              <a:buSzPts val="1600"/>
              <a:buFont typeface="Roboto Mono"/>
              <a:buAutoNum type="arabicPeriod"/>
            </a:pPr>
            <a:r>
              <a:rPr lang="en-US" sz="1600">
                <a:solidFill>
                  <a:srgbClr val="546979"/>
                </a:solidFill>
                <a:latin typeface="Roboto Mono"/>
                <a:ea typeface="Roboto Mono"/>
                <a:cs typeface="Roboto Mono"/>
                <a:sym typeface="Roboto Mono"/>
              </a:rPr>
              <a:t>Roadmap and longer term goals</a:t>
            </a:r>
            <a:endParaRPr sz="1600">
              <a:solidFill>
                <a:srgbClr val="546979"/>
              </a:solidFill>
              <a:latin typeface="Roboto Mono"/>
              <a:ea typeface="Roboto Mono"/>
              <a:cs typeface="Roboto Mono"/>
              <a:sym typeface="Roboto Mono"/>
            </a:endParaRPr>
          </a:p>
        </p:txBody>
      </p:sp>
      <p:pic>
        <p:nvPicPr>
          <p:cNvPr id="214" name="Google Shape;214;p28" descr="Shape 74"/>
          <p:cNvPicPr preferRelativeResize="0"/>
          <p:nvPr/>
        </p:nvPicPr>
        <p:blipFill rotWithShape="1">
          <a:blip r:embed="rId3">
            <a:alphaModFix/>
          </a:blip>
          <a:srcRect/>
          <a:stretch/>
        </p:blipFill>
        <p:spPr>
          <a:xfrm>
            <a:off x="8003499" y="88900"/>
            <a:ext cx="1140500" cy="1140500"/>
          </a:xfrm>
          <a:prstGeom prst="rect">
            <a:avLst/>
          </a:prstGeom>
          <a:noFill/>
          <a:ln>
            <a:noFill/>
          </a:ln>
        </p:spPr>
      </p:pic>
      <p:sp>
        <p:nvSpPr>
          <p:cNvPr id="215" name="Google Shape;215;p28"/>
          <p:cNvSpPr/>
          <p:nvPr/>
        </p:nvSpPr>
        <p:spPr>
          <a:xfrm>
            <a:off x="964400" y="3325850"/>
            <a:ext cx="2192700" cy="605400"/>
          </a:xfrm>
          <a:prstGeom prst="ellipse">
            <a:avLst/>
          </a:prstGeom>
          <a:noFill/>
          <a:ln w="1143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3288800" y="3391250"/>
            <a:ext cx="2110800" cy="474600"/>
          </a:xfrm>
          <a:prstGeom prst="leftArrow">
            <a:avLst>
              <a:gd name="adj1" fmla="val 50000"/>
              <a:gd name="adj2" fmla="val 50000"/>
            </a:avLst>
          </a:prstGeom>
          <a:solidFill>
            <a:srgbClr val="FF0000"/>
          </a:solid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20"/>
        <p:cNvGrpSpPr/>
        <p:nvPr/>
      </p:nvGrpSpPr>
      <p:grpSpPr>
        <a:xfrm>
          <a:off x="0" y="0"/>
          <a:ext cx="0" cy="0"/>
          <a:chOff x="0" y="0"/>
          <a:chExt cx="0" cy="0"/>
        </a:xfrm>
      </p:grpSpPr>
      <p:sp>
        <p:nvSpPr>
          <p:cNvPr id="221" name="Google Shape;221;p29"/>
          <p:cNvSpPr/>
          <p:nvPr/>
        </p:nvSpPr>
        <p:spPr>
          <a:xfrm rot="10800000" flipH="1">
            <a:off x="0" y="12669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29"/>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29"/>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3200" b="1" i="0" u="none" strike="noStrike" cap="none">
                <a:solidFill>
                  <a:srgbClr val="FFFFFF"/>
                </a:solidFill>
                <a:latin typeface="Helvetica Neue"/>
                <a:ea typeface="Helvetica Neue"/>
                <a:cs typeface="Helvetica Neue"/>
                <a:sym typeface="Helvetica Neue"/>
              </a:rPr>
              <a:t>Properties of a durable stablecoin</a:t>
            </a:r>
            <a:endParaRPr/>
          </a:p>
        </p:txBody>
      </p:sp>
      <p:sp>
        <p:nvSpPr>
          <p:cNvPr id="224" name="Google Shape;224;p29"/>
          <p:cNvSpPr txBox="1"/>
          <p:nvPr/>
        </p:nvSpPr>
        <p:spPr>
          <a:xfrm>
            <a:off x="546474" y="1603499"/>
            <a:ext cx="3814500" cy="1771500"/>
          </a:xfrm>
          <a:prstGeom prst="rect">
            <a:avLst/>
          </a:prstGeom>
          <a:noFill/>
          <a:ln>
            <a:noFill/>
          </a:ln>
        </p:spPr>
        <p:txBody>
          <a:bodyPr spcFirstLastPara="1" wrap="square" lIns="91400" tIns="91400" rIns="91400" bIns="91400" anchor="t" anchorCtr="0">
            <a:noAutofit/>
          </a:bodyPr>
          <a:lstStyle/>
          <a:p>
            <a:pPr marL="0" marR="0" lvl="0" indent="0" algn="l" rtl="0">
              <a:lnSpc>
                <a:spcPct val="115000"/>
              </a:lnSpc>
              <a:spcBef>
                <a:spcPts val="0"/>
              </a:spcBef>
              <a:spcAft>
                <a:spcPts val="0"/>
              </a:spcAft>
              <a:buClr>
                <a:srgbClr val="000000"/>
              </a:buClr>
              <a:buSzPts val="3000"/>
              <a:buFont typeface="Helvetica Neue"/>
              <a:buNone/>
            </a:pPr>
            <a:r>
              <a:rPr lang="en-US" sz="3000" b="1" i="0" u="none" strike="noStrike" cap="none">
                <a:solidFill>
                  <a:srgbClr val="000000"/>
                </a:solidFill>
                <a:latin typeface="Helvetica Neue"/>
                <a:ea typeface="Helvetica Neue"/>
                <a:cs typeface="Helvetica Neue"/>
                <a:sym typeface="Helvetica Neue"/>
              </a:rPr>
              <a:t>Multi-collateral: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2400"/>
              <a:buFont typeface="Helvetica Neue"/>
              <a:buNone/>
            </a:pPr>
            <a:r>
              <a:rPr lang="en-US" sz="2400" b="0" i="0" u="none" strike="noStrike" cap="none">
                <a:solidFill>
                  <a:srgbClr val="000000"/>
                </a:solidFill>
                <a:latin typeface="Helvetica Neue"/>
                <a:ea typeface="Helvetica Neue"/>
                <a:cs typeface="Helvetica Neue"/>
                <a:sym typeface="Helvetica Neue"/>
              </a:rPr>
              <a:t>Resilience in the face of black swans.</a:t>
            </a:r>
            <a:endParaRPr sz="1400" b="0" i="0" u="none" strike="noStrike" cap="none">
              <a:solidFill>
                <a:srgbClr val="000000"/>
              </a:solidFill>
              <a:latin typeface="Arial"/>
              <a:ea typeface="Arial"/>
              <a:cs typeface="Arial"/>
              <a:sym typeface="Arial"/>
            </a:endParaRPr>
          </a:p>
        </p:txBody>
      </p:sp>
      <p:pic>
        <p:nvPicPr>
          <p:cNvPr id="225" name="Google Shape;225;p29"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226" name="Google Shape;226;p29" descr="Blocks-09.png"/>
          <p:cNvPicPr preferRelativeResize="0"/>
          <p:nvPr/>
        </p:nvPicPr>
        <p:blipFill rotWithShape="1">
          <a:blip r:embed="rId4">
            <a:alphaModFix/>
          </a:blip>
          <a:srcRect/>
          <a:stretch/>
        </p:blipFill>
        <p:spPr>
          <a:xfrm>
            <a:off x="4144863" y="1501899"/>
            <a:ext cx="4377548" cy="3850157"/>
          </a:xfrm>
          <a:prstGeom prst="rect">
            <a:avLst/>
          </a:prstGeom>
          <a:noFill/>
          <a:ln>
            <a:noFill/>
          </a:ln>
        </p:spPr>
      </p:pic>
      <p:pic>
        <p:nvPicPr>
          <p:cNvPr id="227" name="Google Shape;227;p29"/>
          <p:cNvPicPr preferRelativeResize="0"/>
          <p:nvPr/>
        </p:nvPicPr>
        <p:blipFill rotWithShape="1">
          <a:blip r:embed="rId5">
            <a:alphaModFix/>
          </a:blip>
          <a:srcRect l="8392" t="21929" r="4643" b="4778"/>
          <a:stretch/>
        </p:blipFill>
        <p:spPr>
          <a:xfrm>
            <a:off x="0" y="-26400"/>
            <a:ext cx="9144000" cy="5143500"/>
          </a:xfrm>
          <a:prstGeom prst="rect">
            <a:avLst/>
          </a:prstGeom>
          <a:noFill/>
          <a:ln>
            <a:noFill/>
          </a:ln>
        </p:spPr>
      </p:pic>
      <p:pic>
        <p:nvPicPr>
          <p:cNvPr id="228" name="Google Shape;228;p29"/>
          <p:cNvPicPr preferRelativeResize="0"/>
          <p:nvPr/>
        </p:nvPicPr>
        <p:blipFill>
          <a:blip r:embed="rId6">
            <a:alphaModFix/>
          </a:blip>
          <a:stretch>
            <a:fillRect/>
          </a:stretch>
        </p:blipFill>
        <p:spPr>
          <a:xfrm>
            <a:off x="873953" y="0"/>
            <a:ext cx="7535143" cy="5143499"/>
          </a:xfrm>
          <a:prstGeom prst="rect">
            <a:avLst/>
          </a:prstGeom>
          <a:noFill/>
          <a:ln>
            <a:noFill/>
          </a:ln>
        </p:spPr>
      </p:pic>
      <p:sp>
        <p:nvSpPr>
          <p:cNvPr id="229" name="Google Shape;229;p29"/>
          <p:cNvSpPr txBox="1"/>
          <p:nvPr/>
        </p:nvSpPr>
        <p:spPr>
          <a:xfrm>
            <a:off x="1280450" y="208775"/>
            <a:ext cx="1182900" cy="6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(SCD)</a:t>
            </a:r>
            <a:endParaRPr>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33"/>
        <p:cNvGrpSpPr/>
        <p:nvPr/>
      </p:nvGrpSpPr>
      <p:grpSpPr>
        <a:xfrm>
          <a:off x="0" y="0"/>
          <a:ext cx="0" cy="0"/>
          <a:chOff x="0" y="0"/>
          <a:chExt cx="0" cy="0"/>
        </a:xfrm>
      </p:grpSpPr>
      <p:sp>
        <p:nvSpPr>
          <p:cNvPr id="234" name="Google Shape;234;p30"/>
          <p:cNvSpPr/>
          <p:nvPr/>
        </p:nvSpPr>
        <p:spPr>
          <a:xfrm rot="10800000" flipH="1">
            <a:off x="0" y="12669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30"/>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30"/>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3200" b="1" i="0" u="none" strike="noStrike" cap="none">
                <a:solidFill>
                  <a:srgbClr val="FFFFFF"/>
                </a:solidFill>
                <a:latin typeface="Helvetica Neue"/>
                <a:ea typeface="Helvetica Neue"/>
                <a:cs typeface="Helvetica Neue"/>
                <a:sym typeface="Helvetica Neue"/>
              </a:rPr>
              <a:t>Properties of a durable stablecoin</a:t>
            </a:r>
            <a:endParaRPr/>
          </a:p>
        </p:txBody>
      </p:sp>
      <p:sp>
        <p:nvSpPr>
          <p:cNvPr id="237" name="Google Shape;237;p30"/>
          <p:cNvSpPr txBox="1"/>
          <p:nvPr/>
        </p:nvSpPr>
        <p:spPr>
          <a:xfrm>
            <a:off x="546474" y="1603499"/>
            <a:ext cx="3814500" cy="1771500"/>
          </a:xfrm>
          <a:prstGeom prst="rect">
            <a:avLst/>
          </a:prstGeom>
          <a:noFill/>
          <a:ln>
            <a:noFill/>
          </a:ln>
        </p:spPr>
        <p:txBody>
          <a:bodyPr spcFirstLastPara="1" wrap="square" lIns="91400" tIns="91400" rIns="91400" bIns="91400" anchor="t" anchorCtr="0">
            <a:noAutofit/>
          </a:bodyPr>
          <a:lstStyle/>
          <a:p>
            <a:pPr marL="0" marR="0" lvl="0" indent="0" algn="l" rtl="0">
              <a:lnSpc>
                <a:spcPct val="115000"/>
              </a:lnSpc>
              <a:spcBef>
                <a:spcPts val="0"/>
              </a:spcBef>
              <a:spcAft>
                <a:spcPts val="0"/>
              </a:spcAft>
              <a:buClr>
                <a:srgbClr val="000000"/>
              </a:buClr>
              <a:buSzPts val="3000"/>
              <a:buFont typeface="Helvetica Neue"/>
              <a:buNone/>
            </a:pPr>
            <a:r>
              <a:rPr lang="en-US" sz="3000" b="1" i="0" u="none" strike="noStrike" cap="none">
                <a:solidFill>
                  <a:srgbClr val="000000"/>
                </a:solidFill>
                <a:latin typeface="Helvetica Neue"/>
                <a:ea typeface="Helvetica Neue"/>
                <a:cs typeface="Helvetica Neue"/>
                <a:sym typeface="Helvetica Neue"/>
              </a:rPr>
              <a:t>Multi-collateral: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2400"/>
              <a:buFont typeface="Helvetica Neue"/>
              <a:buNone/>
            </a:pPr>
            <a:r>
              <a:rPr lang="en-US" sz="2400" b="0" i="0" u="none" strike="noStrike" cap="none">
                <a:solidFill>
                  <a:srgbClr val="000000"/>
                </a:solidFill>
                <a:latin typeface="Helvetica Neue"/>
                <a:ea typeface="Helvetica Neue"/>
                <a:cs typeface="Helvetica Neue"/>
                <a:sym typeface="Helvetica Neue"/>
              </a:rPr>
              <a:t>Resilience in the face of black swans.</a:t>
            </a:r>
            <a:endParaRPr sz="1400" b="0" i="0" u="none" strike="noStrike" cap="none">
              <a:solidFill>
                <a:srgbClr val="000000"/>
              </a:solidFill>
              <a:latin typeface="Arial"/>
              <a:ea typeface="Arial"/>
              <a:cs typeface="Arial"/>
              <a:sym typeface="Arial"/>
            </a:endParaRPr>
          </a:p>
        </p:txBody>
      </p:sp>
      <p:pic>
        <p:nvPicPr>
          <p:cNvPr id="238" name="Google Shape;238;p30"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239" name="Google Shape;239;p30" descr="Blocks-09.png"/>
          <p:cNvPicPr preferRelativeResize="0"/>
          <p:nvPr/>
        </p:nvPicPr>
        <p:blipFill rotWithShape="1">
          <a:blip r:embed="rId4">
            <a:alphaModFix/>
          </a:blip>
          <a:srcRect/>
          <a:stretch/>
        </p:blipFill>
        <p:spPr>
          <a:xfrm>
            <a:off x="4144863" y="1501899"/>
            <a:ext cx="4377548" cy="3850157"/>
          </a:xfrm>
          <a:prstGeom prst="rect">
            <a:avLst/>
          </a:prstGeom>
          <a:noFill/>
          <a:ln>
            <a:noFill/>
          </a:ln>
        </p:spPr>
      </p:pic>
      <p:pic>
        <p:nvPicPr>
          <p:cNvPr id="240" name="Google Shape;240;p30"/>
          <p:cNvPicPr preferRelativeResize="0"/>
          <p:nvPr/>
        </p:nvPicPr>
        <p:blipFill rotWithShape="1">
          <a:blip r:embed="rId5">
            <a:alphaModFix/>
          </a:blip>
          <a:srcRect l="8392" t="21929" r="4643" b="4778"/>
          <a:stretch/>
        </p:blipFill>
        <p:spPr>
          <a:xfrm>
            <a:off x="0" y="-26400"/>
            <a:ext cx="9144000" cy="5143500"/>
          </a:xfrm>
          <a:prstGeom prst="rect">
            <a:avLst/>
          </a:prstGeom>
          <a:noFill/>
          <a:ln>
            <a:noFill/>
          </a:ln>
        </p:spPr>
      </p:pic>
      <p:pic>
        <p:nvPicPr>
          <p:cNvPr id="241" name="Google Shape;241;p30"/>
          <p:cNvPicPr preferRelativeResize="0"/>
          <p:nvPr/>
        </p:nvPicPr>
        <p:blipFill>
          <a:blip r:embed="rId6">
            <a:alphaModFix/>
          </a:blip>
          <a:stretch>
            <a:fillRect/>
          </a:stretch>
        </p:blipFill>
        <p:spPr>
          <a:xfrm>
            <a:off x="10950" y="0"/>
            <a:ext cx="9144000" cy="5143500"/>
          </a:xfrm>
          <a:prstGeom prst="rect">
            <a:avLst/>
          </a:prstGeom>
          <a:noFill/>
          <a:ln>
            <a:noFill/>
          </a:ln>
        </p:spPr>
      </p:pic>
      <p:sp>
        <p:nvSpPr>
          <p:cNvPr id="242" name="Google Shape;242;p30"/>
          <p:cNvSpPr txBox="1"/>
          <p:nvPr/>
        </p:nvSpPr>
        <p:spPr>
          <a:xfrm>
            <a:off x="848975" y="222675"/>
            <a:ext cx="1113300" cy="5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(MCD)</a:t>
            </a:r>
            <a:endParaRPr>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46"/>
        <p:cNvGrpSpPr/>
        <p:nvPr/>
      </p:nvGrpSpPr>
      <p:grpSpPr>
        <a:xfrm>
          <a:off x="0" y="0"/>
          <a:ext cx="0" cy="0"/>
          <a:chOff x="0" y="0"/>
          <a:chExt cx="0" cy="0"/>
        </a:xfrm>
      </p:grpSpPr>
      <p:sp>
        <p:nvSpPr>
          <p:cNvPr id="247" name="Google Shape;247;p31"/>
          <p:cNvSpPr/>
          <p:nvPr/>
        </p:nvSpPr>
        <p:spPr>
          <a:xfrm rot="10800000" flipH="1">
            <a:off x="0" y="12933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31"/>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31"/>
          <p:cNvSpPr txBox="1">
            <a:spLocks noGrp="1"/>
          </p:cNvSpPr>
          <p:nvPr>
            <p:ph type="title"/>
          </p:nvPr>
        </p:nvSpPr>
        <p:spPr>
          <a:xfrm>
            <a:off x="278450" y="268825"/>
            <a:ext cx="91932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What are the functional differences?</a:t>
            </a:r>
            <a:endParaRPr sz="2400">
              <a:latin typeface="Roboto Mono"/>
              <a:ea typeface="Roboto Mono"/>
              <a:cs typeface="Roboto Mono"/>
              <a:sym typeface="Roboto Mono"/>
            </a:endParaRPr>
          </a:p>
        </p:txBody>
      </p:sp>
      <p:sp>
        <p:nvSpPr>
          <p:cNvPr id="250" name="Google Shape;250;p31"/>
          <p:cNvSpPr txBox="1"/>
          <p:nvPr/>
        </p:nvSpPr>
        <p:spPr>
          <a:xfrm>
            <a:off x="229450" y="1605875"/>
            <a:ext cx="5137800" cy="3454500"/>
          </a:xfrm>
          <a:prstGeom prst="rect">
            <a:avLst/>
          </a:prstGeom>
          <a:noFill/>
          <a:ln>
            <a:noFill/>
          </a:ln>
        </p:spPr>
        <p:txBody>
          <a:bodyPr spcFirstLastPara="1" wrap="square" lIns="91400" tIns="91400" rIns="91400" bIns="91400" anchor="t" anchorCtr="0">
            <a:noAutofit/>
          </a:bodyPr>
          <a:lstStyle/>
          <a:p>
            <a:pPr marL="45720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Ability to add additional collateral types and Vault types</a:t>
            </a:r>
            <a:endParaRPr>
              <a:latin typeface="Roboto Mono"/>
              <a:ea typeface="Roboto Mono"/>
              <a:cs typeface="Roboto Mono"/>
              <a:sym typeface="Roboto Mono"/>
            </a:endParaRPr>
          </a:p>
          <a:p>
            <a:pPr marL="457200" marR="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Liquidations occur through Auctions instead of fixed discount collateral sales</a:t>
            </a:r>
            <a:endParaRPr>
              <a:latin typeface="Roboto Mono"/>
              <a:ea typeface="Roboto Mono"/>
              <a:cs typeface="Roboto Mono"/>
              <a:sym typeface="Roboto Mono"/>
            </a:endParaRPr>
          </a:p>
          <a:p>
            <a:pPr marL="457200" marR="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No more PETH</a:t>
            </a:r>
            <a:endParaRPr>
              <a:latin typeface="Roboto Mono"/>
              <a:ea typeface="Roboto Mono"/>
              <a:cs typeface="Roboto Mono"/>
              <a:sym typeface="Roboto Mono"/>
            </a:endParaRPr>
          </a:p>
          <a:p>
            <a:pPr marL="457200" marR="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Liquidation penalty burns MKR instead of PETH</a:t>
            </a:r>
            <a:endParaRPr>
              <a:latin typeface="Roboto Mono"/>
              <a:ea typeface="Roboto Mono"/>
              <a:cs typeface="Roboto Mono"/>
              <a:sym typeface="Roboto Mono"/>
            </a:endParaRPr>
          </a:p>
          <a:p>
            <a:pPr marL="457200" marR="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Dai is used to pay the Stability Fee</a:t>
            </a:r>
            <a:endParaRPr>
              <a:latin typeface="Roboto Mono"/>
              <a:ea typeface="Roboto Mono"/>
              <a:cs typeface="Roboto Mono"/>
              <a:sym typeface="Roboto Mono"/>
            </a:endParaRPr>
          </a:p>
          <a:p>
            <a:pPr marL="457200" marR="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MKR minting as lender of last resort</a:t>
            </a:r>
            <a:endParaRPr>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Governance Security Module</a:t>
            </a:r>
            <a:endParaRPr>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Upgraded Oracles Infrastructure</a:t>
            </a:r>
            <a:endParaRPr>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Upgraded Emergency Shutdown Module</a:t>
            </a:r>
            <a:endParaRPr>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a:latin typeface="Roboto Mono"/>
                <a:ea typeface="Roboto Mono"/>
                <a:cs typeface="Roboto Mono"/>
                <a:sym typeface="Roboto Mono"/>
              </a:rPr>
              <a:t>Core contracts formally verified</a:t>
            </a:r>
            <a:endParaRPr>
              <a:latin typeface="Roboto Mono"/>
              <a:ea typeface="Roboto Mono"/>
              <a:cs typeface="Roboto Mono"/>
              <a:sym typeface="Roboto Mono"/>
            </a:endParaRPr>
          </a:p>
        </p:txBody>
      </p:sp>
      <p:pic>
        <p:nvPicPr>
          <p:cNvPr id="251" name="Google Shape;251;p31"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252" name="Google Shape;252;p31" descr="Blocks-09.png"/>
          <p:cNvPicPr preferRelativeResize="0"/>
          <p:nvPr/>
        </p:nvPicPr>
        <p:blipFill rotWithShape="1">
          <a:blip r:embed="rId4">
            <a:alphaModFix/>
          </a:blip>
          <a:srcRect/>
          <a:stretch/>
        </p:blipFill>
        <p:spPr>
          <a:xfrm>
            <a:off x="4908413" y="1278599"/>
            <a:ext cx="4377548" cy="385015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74"/>
        <p:cNvGrpSpPr/>
        <p:nvPr/>
      </p:nvGrpSpPr>
      <p:grpSpPr>
        <a:xfrm>
          <a:off x="0" y="0"/>
          <a:ext cx="0" cy="0"/>
          <a:chOff x="0" y="0"/>
          <a:chExt cx="0" cy="0"/>
        </a:xfrm>
      </p:grpSpPr>
      <p:sp>
        <p:nvSpPr>
          <p:cNvPr id="75" name="Google Shape;75;p14"/>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4"/>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latin typeface="Roboto Mono"/>
                <a:ea typeface="Roboto Mono"/>
                <a:cs typeface="Roboto Mono"/>
                <a:sym typeface="Roboto Mono"/>
              </a:rPr>
              <a:t>Agenda</a:t>
            </a:r>
            <a:endParaRPr>
              <a:latin typeface="Roboto Mono"/>
              <a:ea typeface="Roboto Mono"/>
              <a:cs typeface="Roboto Mono"/>
              <a:sym typeface="Roboto Mono"/>
            </a:endParaRPr>
          </a:p>
        </p:txBody>
      </p:sp>
      <p:sp>
        <p:nvSpPr>
          <p:cNvPr id="77" name="Google Shape;77;p14"/>
          <p:cNvSpPr txBox="1">
            <a:spLocks noGrp="1"/>
          </p:cNvSpPr>
          <p:nvPr>
            <p:ph type="title"/>
          </p:nvPr>
        </p:nvSpPr>
        <p:spPr>
          <a:xfrm>
            <a:off x="936550" y="1229400"/>
            <a:ext cx="5884800" cy="3493500"/>
          </a:xfrm>
          <a:prstGeom prst="rect">
            <a:avLst/>
          </a:prstGeom>
          <a:noFill/>
          <a:ln>
            <a:noFill/>
          </a:ln>
        </p:spPr>
        <p:txBody>
          <a:bodyPr spcFirstLastPara="1" wrap="square" lIns="91400" tIns="91400" rIns="91400" bIns="91400" anchor="b" anchorCtr="0">
            <a:noAutofit/>
          </a:bodyPr>
          <a:lstStyle/>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ELI20</a:t>
            </a:r>
            <a:endParaRPr sz="1600" b="0">
              <a:solidFill>
                <a:srgbClr val="546979"/>
              </a:solidFill>
              <a:latin typeface="Roboto Mono Medium"/>
              <a:ea typeface="Roboto Mono Medium"/>
              <a:cs typeface="Roboto Mono Medium"/>
              <a:sym typeface="Roboto Mono Medium"/>
            </a:endParaRPr>
          </a:p>
          <a:p>
            <a:pPr marL="1371600" lvl="0" indent="0" algn="l" rtl="0">
              <a:lnSpc>
                <a:spcPct val="100000"/>
              </a:lnSpc>
              <a:spcBef>
                <a:spcPts val="0"/>
              </a:spcBef>
              <a:spcAft>
                <a:spcPts val="0"/>
              </a:spcAft>
              <a:buSzPts val="3200"/>
              <a:buNone/>
            </a:pPr>
            <a:endParaRPr sz="1600" b="0">
              <a:solidFill>
                <a:srgbClr val="546979"/>
              </a:solidFill>
              <a:latin typeface="Roboto Mono Medium"/>
              <a:ea typeface="Roboto Mono Medium"/>
              <a:cs typeface="Roboto Mono Medium"/>
              <a:sym typeface="Roboto Mono Medium"/>
            </a:endParaRPr>
          </a:p>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Statistics</a:t>
            </a:r>
            <a:endParaRPr sz="1600" b="0">
              <a:solidFill>
                <a:srgbClr val="546979"/>
              </a:solidFill>
              <a:latin typeface="Roboto Mono Medium"/>
              <a:ea typeface="Roboto Mono Medium"/>
              <a:cs typeface="Roboto Mono Medium"/>
              <a:sym typeface="Roboto Mono Medium"/>
            </a:endParaRPr>
          </a:p>
          <a:p>
            <a:pPr marL="1371600" lvl="0" indent="0" algn="l" rtl="0">
              <a:lnSpc>
                <a:spcPct val="100000"/>
              </a:lnSpc>
              <a:spcBef>
                <a:spcPts val="0"/>
              </a:spcBef>
              <a:spcAft>
                <a:spcPts val="0"/>
              </a:spcAft>
              <a:buSzPts val="3200"/>
              <a:buNone/>
            </a:pPr>
            <a:endParaRPr sz="1600" b="0">
              <a:solidFill>
                <a:srgbClr val="546979"/>
              </a:solidFill>
              <a:latin typeface="Roboto Mono Medium"/>
              <a:ea typeface="Roboto Mono Medium"/>
              <a:cs typeface="Roboto Mono Medium"/>
              <a:sym typeface="Roboto Mono Medium"/>
            </a:endParaRPr>
          </a:p>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Who is running this thing</a:t>
            </a:r>
            <a:endParaRPr sz="1600" b="0">
              <a:solidFill>
                <a:srgbClr val="546979"/>
              </a:solidFill>
              <a:latin typeface="Roboto Mono Medium"/>
              <a:ea typeface="Roboto Mono Medium"/>
              <a:cs typeface="Roboto Mono Medium"/>
              <a:sym typeface="Roboto Mono Medium"/>
            </a:endParaRPr>
          </a:p>
          <a:p>
            <a:pPr marL="1371600" lvl="0" indent="0" algn="l" rtl="0">
              <a:lnSpc>
                <a:spcPct val="100000"/>
              </a:lnSpc>
              <a:spcBef>
                <a:spcPts val="0"/>
              </a:spcBef>
              <a:spcAft>
                <a:spcPts val="0"/>
              </a:spcAft>
              <a:buSzPts val="3200"/>
              <a:buNone/>
            </a:pPr>
            <a:endParaRPr sz="1600" b="0">
              <a:solidFill>
                <a:srgbClr val="546979"/>
              </a:solidFill>
              <a:latin typeface="Roboto Mono Medium"/>
              <a:ea typeface="Roboto Mono Medium"/>
              <a:cs typeface="Roboto Mono Medium"/>
              <a:sym typeface="Roboto Mono Medium"/>
            </a:endParaRPr>
          </a:p>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SCD -&gt; MCD differences</a:t>
            </a:r>
            <a:endParaRPr sz="1600" b="0">
              <a:solidFill>
                <a:srgbClr val="546979"/>
              </a:solidFill>
              <a:latin typeface="Roboto Mono Medium"/>
              <a:ea typeface="Roboto Mono Medium"/>
              <a:cs typeface="Roboto Mono Medium"/>
              <a:sym typeface="Roboto Mono Medium"/>
            </a:endParaRPr>
          </a:p>
          <a:p>
            <a:pPr marL="1371600" lvl="0" indent="0" algn="l" rtl="0">
              <a:lnSpc>
                <a:spcPct val="100000"/>
              </a:lnSpc>
              <a:spcBef>
                <a:spcPts val="0"/>
              </a:spcBef>
              <a:spcAft>
                <a:spcPts val="0"/>
              </a:spcAft>
              <a:buSzPts val="3200"/>
              <a:buNone/>
            </a:pPr>
            <a:endParaRPr sz="1600" b="0">
              <a:solidFill>
                <a:srgbClr val="546979"/>
              </a:solidFill>
              <a:latin typeface="Roboto Mono Medium"/>
              <a:ea typeface="Roboto Mono Medium"/>
              <a:cs typeface="Roboto Mono Medium"/>
              <a:sym typeface="Roboto Mono Medium"/>
            </a:endParaRPr>
          </a:p>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Managing the migration</a:t>
            </a:r>
            <a:endParaRPr sz="1600" b="0">
              <a:solidFill>
                <a:srgbClr val="546979"/>
              </a:solidFill>
              <a:latin typeface="Roboto Mono Medium"/>
              <a:ea typeface="Roboto Mono Medium"/>
              <a:cs typeface="Roboto Mono Medium"/>
              <a:sym typeface="Roboto Mono Medium"/>
            </a:endParaRPr>
          </a:p>
          <a:p>
            <a:pPr marL="1371600" lvl="0" indent="0" algn="l" rtl="0">
              <a:lnSpc>
                <a:spcPct val="100000"/>
              </a:lnSpc>
              <a:spcBef>
                <a:spcPts val="0"/>
              </a:spcBef>
              <a:spcAft>
                <a:spcPts val="0"/>
              </a:spcAft>
              <a:buSzPts val="3200"/>
              <a:buNone/>
            </a:pPr>
            <a:endParaRPr sz="1600" b="0">
              <a:solidFill>
                <a:srgbClr val="546979"/>
              </a:solidFill>
              <a:latin typeface="Roboto Mono Medium"/>
              <a:ea typeface="Roboto Mono Medium"/>
              <a:cs typeface="Roboto Mono Medium"/>
              <a:sym typeface="Roboto Mono Medium"/>
            </a:endParaRPr>
          </a:p>
          <a:p>
            <a:pPr marL="457200" lvl="0" indent="-330200" algn="l" rtl="0">
              <a:lnSpc>
                <a:spcPct val="100000"/>
              </a:lnSpc>
              <a:spcBef>
                <a:spcPts val="0"/>
              </a:spcBef>
              <a:spcAft>
                <a:spcPts val="0"/>
              </a:spcAft>
              <a:buClr>
                <a:srgbClr val="546979"/>
              </a:buClr>
              <a:buSzPts val="1600"/>
              <a:buFont typeface="Roboto Mono Medium"/>
              <a:buAutoNum type="arabicPeriod"/>
            </a:pPr>
            <a:r>
              <a:rPr lang="en-US" sz="1600" b="0">
                <a:solidFill>
                  <a:srgbClr val="546979"/>
                </a:solidFill>
                <a:latin typeface="Roboto Mono Medium"/>
                <a:ea typeface="Roboto Mono Medium"/>
                <a:cs typeface="Roboto Mono Medium"/>
                <a:sym typeface="Roboto Mono Medium"/>
              </a:rPr>
              <a:t>Roadmap and longer term goals</a:t>
            </a:r>
            <a:endParaRPr sz="1600" b="0">
              <a:solidFill>
                <a:srgbClr val="546979"/>
              </a:solidFill>
              <a:latin typeface="Roboto Mono Medium"/>
              <a:ea typeface="Roboto Mono Medium"/>
              <a:cs typeface="Roboto Mono Medium"/>
              <a:sym typeface="Roboto Mono Medium"/>
            </a:endParaRPr>
          </a:p>
        </p:txBody>
      </p:sp>
      <p:pic>
        <p:nvPicPr>
          <p:cNvPr id="78" name="Google Shape;78;p14" descr="Shape 74"/>
          <p:cNvPicPr preferRelativeResize="0"/>
          <p:nvPr/>
        </p:nvPicPr>
        <p:blipFill rotWithShape="1">
          <a:blip r:embed="rId3">
            <a:alphaModFix/>
          </a:blip>
          <a:srcRect/>
          <a:stretch/>
        </p:blipFill>
        <p:spPr>
          <a:xfrm>
            <a:off x="8003499" y="88900"/>
            <a:ext cx="1140500" cy="1140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56"/>
        <p:cNvGrpSpPr/>
        <p:nvPr/>
      </p:nvGrpSpPr>
      <p:grpSpPr>
        <a:xfrm>
          <a:off x="0" y="0"/>
          <a:ext cx="0" cy="0"/>
          <a:chOff x="0" y="0"/>
          <a:chExt cx="0" cy="0"/>
        </a:xfrm>
      </p:grpSpPr>
      <p:sp>
        <p:nvSpPr>
          <p:cNvPr id="257" name="Google Shape;257;p32"/>
          <p:cNvSpPr/>
          <p:nvPr/>
        </p:nvSpPr>
        <p:spPr>
          <a:xfrm rot="10800000" flipH="1">
            <a:off x="-83700" y="12669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32"/>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32"/>
          <p:cNvSpPr txBox="1">
            <a:spLocks noGrp="1"/>
          </p:cNvSpPr>
          <p:nvPr>
            <p:ph type="title"/>
          </p:nvPr>
        </p:nvSpPr>
        <p:spPr>
          <a:xfrm>
            <a:off x="278450" y="268825"/>
            <a:ext cx="91932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What are some of the other changes?</a:t>
            </a:r>
            <a:endParaRPr sz="2400">
              <a:latin typeface="Roboto Mono"/>
              <a:ea typeface="Roboto Mono"/>
              <a:cs typeface="Roboto Mono"/>
              <a:sym typeface="Roboto Mono"/>
            </a:endParaRPr>
          </a:p>
        </p:txBody>
      </p:sp>
      <p:pic>
        <p:nvPicPr>
          <p:cNvPr id="260" name="Google Shape;260;p32"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261" name="Google Shape;261;p32"/>
          <p:cNvSpPr txBox="1"/>
          <p:nvPr/>
        </p:nvSpPr>
        <p:spPr>
          <a:xfrm>
            <a:off x="181900" y="1375500"/>
            <a:ext cx="3983400" cy="343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SCD</a:t>
            </a:r>
            <a:endParaRPr>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Lack of solid documentation</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cdp.makerdao.com</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No DSR</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Free Oracles</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Individual Feeds</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Parameters not based on real risk modeling</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One Debt Ceiling</a:t>
            </a:r>
            <a:endParaRPr sz="1800">
              <a:latin typeface="Helvetica Neue"/>
              <a:ea typeface="Helvetica Neue"/>
              <a:cs typeface="Helvetica Neue"/>
              <a:sym typeface="Helvetica Neue"/>
            </a:endParaRPr>
          </a:p>
        </p:txBody>
      </p:sp>
      <p:sp>
        <p:nvSpPr>
          <p:cNvPr id="262" name="Google Shape;262;p32"/>
          <p:cNvSpPr txBox="1"/>
          <p:nvPr/>
        </p:nvSpPr>
        <p:spPr>
          <a:xfrm>
            <a:off x="4639475" y="1343325"/>
            <a:ext cx="4066800" cy="343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MCD</a:t>
            </a:r>
            <a:endParaRPr>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docs.makerdao.com</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oasis.app/borrow</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oasis.app/save</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Oracles as a service</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Individual + Organizational Feeds</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REAL risk models: </a:t>
            </a:r>
            <a:endParaRPr sz="1800">
              <a:latin typeface="Helvetica Neue"/>
              <a:ea typeface="Helvetica Neue"/>
              <a:cs typeface="Helvetica Neue"/>
              <a:sym typeface="Helvetica Neue"/>
            </a:endParaRPr>
          </a:p>
          <a:p>
            <a:pPr marL="914400" lvl="1" indent="-304800" algn="l" rtl="0">
              <a:spcBef>
                <a:spcPts val="0"/>
              </a:spcBef>
              <a:spcAft>
                <a:spcPts val="0"/>
              </a:spcAft>
              <a:buSzPts val="1200"/>
              <a:buFont typeface="Helvetica Neue"/>
              <a:buChar char="○"/>
            </a:pPr>
            <a:r>
              <a:rPr lang="en-US" sz="1200">
                <a:latin typeface="Helvetica Neue"/>
                <a:ea typeface="Helvetica Neue"/>
                <a:cs typeface="Helvetica Neue"/>
                <a:sym typeface="Helvetica Neue"/>
              </a:rPr>
              <a:t>proper collateral evaluation and parameter modeling</a:t>
            </a:r>
            <a:endParaRPr sz="18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US" sz="1800">
                <a:latin typeface="Helvetica Neue"/>
                <a:ea typeface="Helvetica Neue"/>
                <a:cs typeface="Helvetica Neue"/>
                <a:sym typeface="Helvetica Neue"/>
              </a:rPr>
              <a:t>A Global Debt Ceiling + Debt Ceilings for each Vault type</a:t>
            </a:r>
            <a:endParaRPr sz="1800">
              <a:latin typeface="Helvetica Neue"/>
              <a:ea typeface="Helvetica Neue"/>
              <a:cs typeface="Helvetica Neue"/>
              <a:sym typeface="Helvetica Neue"/>
            </a:endParaRPr>
          </a:p>
        </p:txBody>
      </p:sp>
      <p:sp>
        <p:nvSpPr>
          <p:cNvPr id="263" name="Google Shape;263;p32"/>
          <p:cNvSpPr/>
          <p:nvPr/>
        </p:nvSpPr>
        <p:spPr>
          <a:xfrm>
            <a:off x="3708175" y="1751525"/>
            <a:ext cx="11136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2909950" y="2013350"/>
            <a:ext cx="19119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1661075" y="2307850"/>
            <a:ext cx="31608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2189075" y="2569225"/>
            <a:ext cx="26328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2485075" y="2830600"/>
            <a:ext cx="23367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3849800" y="3170475"/>
            <a:ext cx="9720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2"/>
          <p:cNvSpPr/>
          <p:nvPr/>
        </p:nvSpPr>
        <p:spPr>
          <a:xfrm>
            <a:off x="2594675" y="3720225"/>
            <a:ext cx="2227200" cy="180300"/>
          </a:xfrm>
          <a:prstGeom prst="rightArrow">
            <a:avLst>
              <a:gd name="adj1" fmla="val 50000"/>
              <a:gd name="adj2" fmla="val 50000"/>
            </a:avLst>
          </a:prstGeom>
          <a:solidFill>
            <a:schemeClr val="dk1"/>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73"/>
        <p:cNvGrpSpPr/>
        <p:nvPr/>
      </p:nvGrpSpPr>
      <p:grpSpPr>
        <a:xfrm>
          <a:off x="0" y="0"/>
          <a:ext cx="0" cy="0"/>
          <a:chOff x="0" y="0"/>
          <a:chExt cx="0" cy="0"/>
        </a:xfrm>
      </p:grpSpPr>
      <p:sp>
        <p:nvSpPr>
          <p:cNvPr id="274" name="Google Shape;274;p33"/>
          <p:cNvSpPr/>
          <p:nvPr/>
        </p:nvSpPr>
        <p:spPr>
          <a:xfrm rot="10800000" flipH="1">
            <a:off x="0" y="12933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33"/>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33"/>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t>Migration?</a:t>
            </a:r>
            <a:endParaRPr/>
          </a:p>
        </p:txBody>
      </p:sp>
      <p:pic>
        <p:nvPicPr>
          <p:cNvPr id="277" name="Google Shape;277;p33"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278" name="Google Shape;278;p33"/>
          <p:cNvPicPr preferRelativeResize="0"/>
          <p:nvPr/>
        </p:nvPicPr>
        <p:blipFill>
          <a:blip r:embed="rId4">
            <a:alphaModFix/>
          </a:blip>
          <a:stretch>
            <a:fillRect/>
          </a:stretch>
        </p:blipFill>
        <p:spPr>
          <a:xfrm>
            <a:off x="0" y="-1114400"/>
            <a:ext cx="9144000" cy="6257905"/>
          </a:xfrm>
          <a:prstGeom prst="rect">
            <a:avLst/>
          </a:prstGeom>
          <a:noFill/>
          <a:ln>
            <a:noFill/>
          </a:ln>
        </p:spPr>
      </p:pic>
      <p:sp>
        <p:nvSpPr>
          <p:cNvPr id="279" name="Google Shape;279;p33"/>
          <p:cNvSpPr txBox="1"/>
          <p:nvPr/>
        </p:nvSpPr>
        <p:spPr>
          <a:xfrm>
            <a:off x="556700" y="-848975"/>
            <a:ext cx="4133700" cy="84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000" b="1">
                <a:latin typeface="Helvetica Neue"/>
                <a:ea typeface="Helvetica Neue"/>
                <a:cs typeface="Helvetica Neue"/>
                <a:sym typeface="Helvetica Neue"/>
              </a:rPr>
              <a:t>Migration</a:t>
            </a:r>
            <a:endParaRPr sz="6000" b="1">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83"/>
        <p:cNvGrpSpPr/>
        <p:nvPr/>
      </p:nvGrpSpPr>
      <p:grpSpPr>
        <a:xfrm>
          <a:off x="0" y="0"/>
          <a:ext cx="0" cy="0"/>
          <a:chOff x="0" y="0"/>
          <a:chExt cx="0" cy="0"/>
        </a:xfrm>
      </p:grpSpPr>
      <p:sp>
        <p:nvSpPr>
          <p:cNvPr id="284" name="Google Shape;284;p34"/>
          <p:cNvSpPr/>
          <p:nvPr/>
        </p:nvSpPr>
        <p:spPr>
          <a:xfrm rot="10800000" flipH="1">
            <a:off x="0" y="1315125"/>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34"/>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34"/>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latin typeface="Roboto Mono"/>
                <a:ea typeface="Roboto Mono"/>
                <a:cs typeface="Roboto Mono"/>
                <a:sym typeface="Roboto Mono"/>
              </a:rPr>
              <a:t>Migration</a:t>
            </a:r>
            <a:endParaRPr>
              <a:latin typeface="Roboto Mono"/>
              <a:ea typeface="Roboto Mono"/>
              <a:cs typeface="Roboto Mono"/>
              <a:sym typeface="Roboto Mono"/>
            </a:endParaRPr>
          </a:p>
        </p:txBody>
      </p:sp>
      <p:sp>
        <p:nvSpPr>
          <p:cNvPr id="287" name="Google Shape;287;p34"/>
          <p:cNvSpPr txBox="1"/>
          <p:nvPr/>
        </p:nvSpPr>
        <p:spPr>
          <a:xfrm>
            <a:off x="174900" y="1605875"/>
            <a:ext cx="5148900" cy="3406500"/>
          </a:xfrm>
          <a:prstGeom prst="rect">
            <a:avLst/>
          </a:prstGeom>
          <a:noFill/>
          <a:ln>
            <a:noFill/>
          </a:ln>
        </p:spPr>
        <p:txBody>
          <a:bodyPr spcFirstLastPara="1" wrap="square" lIns="91400" tIns="91400" rIns="91400" bIns="91400" anchor="t" anchorCtr="0">
            <a:noAutofit/>
          </a:bodyPr>
          <a:lstStyle/>
          <a:p>
            <a:pPr marL="0" lvl="0" indent="0" algn="l" rtl="0">
              <a:lnSpc>
                <a:spcPct val="115000"/>
              </a:lnSpc>
              <a:spcBef>
                <a:spcPts val="0"/>
              </a:spcBef>
              <a:spcAft>
                <a:spcPts val="0"/>
              </a:spcAft>
              <a:buNone/>
            </a:pPr>
            <a:r>
              <a:rPr lang="en-US" sz="1800" b="1">
                <a:latin typeface="Roboto Mono"/>
                <a:ea typeface="Roboto Mono"/>
                <a:cs typeface="Roboto Mono"/>
                <a:sym typeface="Roboto Mono"/>
              </a:rPr>
              <a:t>MKR token holders</a:t>
            </a:r>
            <a:r>
              <a:rPr lang="en-US" sz="1800">
                <a:latin typeface="Roboto Mono"/>
                <a:ea typeface="Roboto Mono"/>
                <a:cs typeface="Roboto Mono"/>
                <a:sym typeface="Roboto Mono"/>
              </a:rPr>
              <a:t>:</a:t>
            </a:r>
            <a:endParaRPr sz="1800">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sz="1800">
                <a:latin typeface="Roboto Mono"/>
                <a:ea typeface="Roboto Mono"/>
                <a:cs typeface="Roboto Mono"/>
                <a:sym typeface="Roboto Mono"/>
              </a:rPr>
              <a:t>Pre-configured MCD with a ton of parameters</a:t>
            </a:r>
            <a:endParaRPr sz="1800">
              <a:latin typeface="Roboto Mono"/>
              <a:ea typeface="Roboto Mono"/>
              <a:cs typeface="Roboto Mono"/>
              <a:sym typeface="Roboto Mono"/>
            </a:endParaRPr>
          </a:p>
          <a:p>
            <a:pPr marL="914400" lvl="1" indent="-317500" algn="l" rtl="0">
              <a:lnSpc>
                <a:spcPct val="115000"/>
              </a:lnSpc>
              <a:spcBef>
                <a:spcPts val="0"/>
              </a:spcBef>
              <a:spcAft>
                <a:spcPts val="0"/>
              </a:spcAft>
              <a:buSzPts val="1400"/>
              <a:buFont typeface="Roboto Mono"/>
              <a:buChar char="○"/>
            </a:pPr>
            <a:r>
              <a:rPr lang="en-US" i="1">
                <a:latin typeface="Roboto Mono"/>
                <a:ea typeface="Roboto Mono"/>
                <a:cs typeface="Roboto Mono"/>
                <a:sym typeface="Roboto Mono"/>
              </a:rPr>
              <a:t>Auction parameters</a:t>
            </a:r>
            <a:endParaRPr i="1">
              <a:latin typeface="Roboto Mono"/>
              <a:ea typeface="Roboto Mono"/>
              <a:cs typeface="Roboto Mono"/>
              <a:sym typeface="Roboto Mono"/>
            </a:endParaRPr>
          </a:p>
          <a:p>
            <a:pPr marL="914400" lvl="1" indent="-317500" algn="l" rtl="0">
              <a:lnSpc>
                <a:spcPct val="115000"/>
              </a:lnSpc>
              <a:spcBef>
                <a:spcPts val="0"/>
              </a:spcBef>
              <a:spcAft>
                <a:spcPts val="0"/>
              </a:spcAft>
              <a:buSzPts val="1400"/>
              <a:buFont typeface="Roboto Mono"/>
              <a:buChar char="○"/>
            </a:pPr>
            <a:r>
              <a:rPr lang="en-US" i="1">
                <a:latin typeface="Roboto Mono"/>
                <a:ea typeface="Roboto Mono"/>
                <a:cs typeface="Roboto Mono"/>
                <a:sym typeface="Roboto Mono"/>
              </a:rPr>
              <a:t>Risk parameters</a:t>
            </a:r>
            <a:endParaRPr i="1">
              <a:latin typeface="Roboto Mono"/>
              <a:ea typeface="Roboto Mono"/>
              <a:cs typeface="Roboto Mono"/>
              <a:sym typeface="Roboto Mono"/>
            </a:endParaRPr>
          </a:p>
          <a:p>
            <a:pPr marL="914400" lvl="1" indent="-317500" algn="l" rtl="0">
              <a:lnSpc>
                <a:spcPct val="115000"/>
              </a:lnSpc>
              <a:spcBef>
                <a:spcPts val="0"/>
              </a:spcBef>
              <a:spcAft>
                <a:spcPts val="0"/>
              </a:spcAft>
              <a:buSzPts val="1400"/>
              <a:buFont typeface="Roboto Mono"/>
              <a:buChar char="○"/>
            </a:pPr>
            <a:r>
              <a:rPr lang="en-US" i="1">
                <a:latin typeface="Roboto Mono"/>
                <a:ea typeface="Roboto Mono"/>
                <a:cs typeface="Roboto Mono"/>
                <a:sym typeface="Roboto Mono"/>
              </a:rPr>
              <a:t>Module parameters</a:t>
            </a:r>
            <a:endParaRPr i="1">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sz="1800">
                <a:latin typeface="Roboto Mono"/>
                <a:ea typeface="Roboto Mono"/>
                <a:cs typeface="Roboto Mono"/>
                <a:sym typeface="Roboto Mono"/>
              </a:rPr>
              <a:t>Govern two systems</a:t>
            </a:r>
            <a:endParaRPr sz="1800">
              <a:latin typeface="Roboto Mono"/>
              <a:ea typeface="Roboto Mono"/>
              <a:cs typeface="Roboto Mono"/>
              <a:sym typeface="Roboto Mono"/>
            </a:endParaRPr>
          </a:p>
          <a:p>
            <a:pPr marL="914400" lvl="1" indent="-317500" algn="l" rtl="0">
              <a:lnSpc>
                <a:spcPct val="115000"/>
              </a:lnSpc>
              <a:spcBef>
                <a:spcPts val="0"/>
              </a:spcBef>
              <a:spcAft>
                <a:spcPts val="0"/>
              </a:spcAft>
              <a:buSzPts val="1400"/>
              <a:buFont typeface="Roboto Mono"/>
              <a:buChar char="○"/>
            </a:pPr>
            <a:r>
              <a:rPr lang="en-US" i="1">
                <a:latin typeface="Roboto Mono"/>
                <a:ea typeface="Roboto Mono"/>
                <a:cs typeface="Roboto Mono"/>
                <a:sym typeface="Roboto Mono"/>
              </a:rPr>
              <a:t>through the same on-chain governance</a:t>
            </a:r>
            <a:endParaRPr i="1">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sz="1800">
                <a:latin typeface="Roboto Mono"/>
                <a:ea typeface="Roboto Mono"/>
                <a:cs typeface="Roboto Mono"/>
                <a:sym typeface="Roboto Mono"/>
              </a:rPr>
              <a:t>Maintain pegs for two different types of Dai</a:t>
            </a:r>
            <a:endParaRPr sz="1800">
              <a:latin typeface="Roboto Mono"/>
              <a:ea typeface="Roboto Mono"/>
              <a:cs typeface="Roboto Mono"/>
              <a:sym typeface="Roboto Mono"/>
            </a:endParaRPr>
          </a:p>
          <a:p>
            <a:pPr marL="457200" lvl="0" indent="-317500" algn="l" rtl="0">
              <a:lnSpc>
                <a:spcPct val="115000"/>
              </a:lnSpc>
              <a:spcBef>
                <a:spcPts val="0"/>
              </a:spcBef>
              <a:spcAft>
                <a:spcPts val="0"/>
              </a:spcAft>
              <a:buSzPts val="1400"/>
              <a:buFont typeface="Roboto Mono"/>
              <a:buChar char="●"/>
            </a:pPr>
            <a:r>
              <a:rPr lang="en-US" sz="1800">
                <a:latin typeface="Roboto Mono"/>
                <a:ea typeface="Roboto Mono"/>
                <a:cs typeface="Roboto Mono"/>
                <a:sym typeface="Roboto Mono"/>
              </a:rPr>
              <a:t>Be prepared for emergency votes</a:t>
            </a:r>
            <a:endParaRPr sz="1800">
              <a:latin typeface="Roboto Mono"/>
              <a:ea typeface="Roboto Mono"/>
              <a:cs typeface="Roboto Mono"/>
              <a:sym typeface="Roboto Mono"/>
            </a:endParaRPr>
          </a:p>
        </p:txBody>
      </p:sp>
      <p:pic>
        <p:nvPicPr>
          <p:cNvPr id="288" name="Google Shape;288;p34"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289" name="Google Shape;289;p34"/>
          <p:cNvSpPr txBox="1"/>
          <p:nvPr/>
        </p:nvSpPr>
        <p:spPr>
          <a:xfrm>
            <a:off x="5524700" y="1831125"/>
            <a:ext cx="3234900" cy="6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MKR token holders (shown below)</a:t>
            </a:r>
            <a:endParaRPr>
              <a:latin typeface="Helvetica Neue"/>
              <a:ea typeface="Helvetica Neue"/>
              <a:cs typeface="Helvetica Neue"/>
              <a:sym typeface="Helvetica Neue"/>
            </a:endParaRPr>
          </a:p>
        </p:txBody>
      </p:sp>
      <p:pic>
        <p:nvPicPr>
          <p:cNvPr id="290" name="Google Shape;290;p34"/>
          <p:cNvPicPr preferRelativeResize="0"/>
          <p:nvPr/>
        </p:nvPicPr>
        <p:blipFill>
          <a:blip r:embed="rId4">
            <a:alphaModFix/>
          </a:blip>
          <a:stretch>
            <a:fillRect/>
          </a:stretch>
        </p:blipFill>
        <p:spPr>
          <a:xfrm>
            <a:off x="5275962" y="2252788"/>
            <a:ext cx="3732375" cy="2112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294"/>
        <p:cNvGrpSpPr/>
        <p:nvPr/>
      </p:nvGrpSpPr>
      <p:grpSpPr>
        <a:xfrm>
          <a:off x="0" y="0"/>
          <a:ext cx="0" cy="0"/>
          <a:chOff x="0" y="0"/>
          <a:chExt cx="0" cy="0"/>
        </a:xfrm>
      </p:grpSpPr>
      <p:sp>
        <p:nvSpPr>
          <p:cNvPr id="295" name="Google Shape;295;p35"/>
          <p:cNvSpPr/>
          <p:nvPr/>
        </p:nvSpPr>
        <p:spPr>
          <a:xfrm rot="10800000" flipH="1">
            <a:off x="10950" y="1293300"/>
            <a:ext cx="9144000" cy="3850200"/>
          </a:xfrm>
          <a:prstGeom prst="rect">
            <a:avLst/>
          </a:prstGeom>
          <a:solidFill>
            <a:schemeClr val="accent4"/>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35"/>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35"/>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latin typeface="Roboto Mono"/>
                <a:ea typeface="Roboto Mono"/>
                <a:cs typeface="Roboto Mono"/>
                <a:sym typeface="Roboto Mono"/>
              </a:rPr>
              <a:t>Migration</a:t>
            </a:r>
            <a:endParaRPr>
              <a:latin typeface="Roboto Mono"/>
              <a:ea typeface="Roboto Mono"/>
              <a:cs typeface="Roboto Mono"/>
              <a:sym typeface="Roboto Mono"/>
            </a:endParaRPr>
          </a:p>
        </p:txBody>
      </p:sp>
      <p:pic>
        <p:nvPicPr>
          <p:cNvPr id="298" name="Google Shape;298;p35" descr="Shape 185"/>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299" name="Google Shape;299;p35"/>
          <p:cNvPicPr preferRelativeResize="0"/>
          <p:nvPr/>
        </p:nvPicPr>
        <p:blipFill>
          <a:blip r:embed="rId4">
            <a:alphaModFix/>
          </a:blip>
          <a:stretch>
            <a:fillRect/>
          </a:stretch>
        </p:blipFill>
        <p:spPr>
          <a:xfrm>
            <a:off x="5164375" y="1703088"/>
            <a:ext cx="3728726" cy="2485825"/>
          </a:xfrm>
          <a:prstGeom prst="rect">
            <a:avLst/>
          </a:prstGeom>
          <a:noFill/>
          <a:ln>
            <a:noFill/>
          </a:ln>
        </p:spPr>
      </p:pic>
      <p:sp>
        <p:nvSpPr>
          <p:cNvPr id="300" name="Google Shape;300;p35"/>
          <p:cNvSpPr txBox="1"/>
          <p:nvPr/>
        </p:nvSpPr>
        <p:spPr>
          <a:xfrm>
            <a:off x="81825" y="1705050"/>
            <a:ext cx="5016900" cy="1733400"/>
          </a:xfrm>
          <a:prstGeom prst="rect">
            <a:avLst/>
          </a:prstGeom>
          <a:noFill/>
          <a:ln>
            <a:noFill/>
          </a:ln>
        </p:spPr>
        <p:txBody>
          <a:bodyPr spcFirstLastPara="1" wrap="square" lIns="91400" tIns="91400" rIns="91400" bIns="91400" anchor="t" anchorCtr="0">
            <a:noAutofit/>
          </a:bodyPr>
          <a:lstStyle/>
          <a:p>
            <a:pPr marL="457200" lvl="0" indent="-342900" algn="l" rtl="0">
              <a:lnSpc>
                <a:spcPct val="115000"/>
              </a:lnSpc>
              <a:spcBef>
                <a:spcPts val="0"/>
              </a:spcBef>
              <a:spcAft>
                <a:spcPts val="0"/>
              </a:spcAft>
              <a:buSzPts val="1800"/>
              <a:buFont typeface="Roboto Mono"/>
              <a:buChar char="●"/>
            </a:pPr>
            <a:r>
              <a:rPr lang="en-US" sz="1800">
                <a:latin typeface="Roboto Mono"/>
                <a:ea typeface="Roboto Mono"/>
                <a:cs typeface="Roboto Mono"/>
                <a:sym typeface="Roboto Mono"/>
              </a:rPr>
              <a:t>Dai holders use a tool that converts Sai into Dai</a:t>
            </a:r>
            <a:br>
              <a:rPr lang="en-US" sz="1800">
                <a:latin typeface="Roboto Mono"/>
                <a:ea typeface="Roboto Mono"/>
                <a:cs typeface="Roboto Mono"/>
                <a:sym typeface="Roboto Mono"/>
              </a:rPr>
            </a:br>
            <a:endParaRPr sz="1800">
              <a:latin typeface="Roboto Mono"/>
              <a:ea typeface="Roboto Mono"/>
              <a:cs typeface="Roboto Mono"/>
              <a:sym typeface="Roboto Mono"/>
            </a:endParaRPr>
          </a:p>
          <a:p>
            <a:pPr marL="457200" lvl="0" indent="-342900" algn="l" rtl="0">
              <a:lnSpc>
                <a:spcPct val="115000"/>
              </a:lnSpc>
              <a:spcBef>
                <a:spcPts val="0"/>
              </a:spcBef>
              <a:spcAft>
                <a:spcPts val="0"/>
              </a:spcAft>
              <a:buSzPts val="1800"/>
              <a:buFont typeface="Roboto Mono"/>
              <a:buChar char="●"/>
            </a:pPr>
            <a:r>
              <a:rPr lang="en-US" sz="1800">
                <a:latin typeface="Roboto Mono"/>
                <a:ea typeface="Roboto Mono"/>
                <a:cs typeface="Roboto Mono"/>
                <a:sym typeface="Roboto Mono"/>
              </a:rPr>
              <a:t>CDP owners use a tool that converts their sCDPs into mCDPs</a:t>
            </a:r>
            <a:endParaRPr sz="1800">
              <a:latin typeface="Roboto Mono"/>
              <a:ea typeface="Roboto Mono"/>
              <a:cs typeface="Roboto Mono"/>
              <a:sym typeface="Roboto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304"/>
        <p:cNvGrpSpPr/>
        <p:nvPr/>
      </p:nvGrpSpPr>
      <p:grpSpPr>
        <a:xfrm>
          <a:off x="0" y="0"/>
          <a:ext cx="0" cy="0"/>
          <a:chOff x="0" y="0"/>
          <a:chExt cx="0" cy="0"/>
        </a:xfrm>
      </p:grpSpPr>
      <p:sp>
        <p:nvSpPr>
          <p:cNvPr id="305" name="Google Shape;305;p36"/>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36"/>
          <p:cNvSpPr txBox="1">
            <a:spLocks noGrp="1"/>
          </p:cNvSpPr>
          <p:nvPr>
            <p:ph type="title"/>
          </p:nvPr>
        </p:nvSpPr>
        <p:spPr>
          <a:xfrm>
            <a:off x="471900" y="268825"/>
            <a:ext cx="74865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Where is the Maker Protocol heading?</a:t>
            </a:r>
            <a:endParaRPr sz="2400">
              <a:latin typeface="Roboto Mono"/>
              <a:ea typeface="Roboto Mono"/>
              <a:cs typeface="Roboto Mono"/>
              <a:sym typeface="Roboto Mono"/>
            </a:endParaRPr>
          </a:p>
        </p:txBody>
      </p:sp>
      <p:pic>
        <p:nvPicPr>
          <p:cNvPr id="307" name="Google Shape;307;p36" descr="Shape 203"/>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308" name="Google Shape;308;p36"/>
          <p:cNvSpPr txBox="1"/>
          <p:nvPr/>
        </p:nvSpPr>
        <p:spPr>
          <a:xfrm>
            <a:off x="240750" y="1384375"/>
            <a:ext cx="8268000" cy="36441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MCD Launch: More collateral, more Dai, more liquidity</a:t>
            </a:r>
            <a:endParaRPr sz="1800" dirty="0">
              <a:latin typeface="Roboto Mono"/>
              <a:ea typeface="Roboto Mono"/>
              <a:cs typeface="Roboto Mono"/>
              <a:sym typeface="Roboto Mono"/>
            </a:endParaRPr>
          </a:p>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More sophisticated DAO participation &amp; governance</a:t>
            </a:r>
            <a:endParaRPr sz="1800" dirty="0">
              <a:latin typeface="Roboto Mono"/>
              <a:ea typeface="Roboto Mono"/>
              <a:cs typeface="Roboto Mono"/>
              <a:sym typeface="Roboto Mono"/>
            </a:endParaRPr>
          </a:p>
          <a:p>
            <a:pPr marL="914400" lvl="1" indent="-317500" algn="l" rtl="0">
              <a:spcBef>
                <a:spcPts val="0"/>
              </a:spcBef>
              <a:spcAft>
                <a:spcPts val="0"/>
              </a:spcAft>
              <a:buSzPts val="1400"/>
              <a:buFont typeface="Roboto Mono"/>
              <a:buAutoNum type="alphaLcPeriod"/>
            </a:pPr>
            <a:r>
              <a:rPr lang="en-US" dirty="0">
                <a:latin typeface="Roboto Mono"/>
                <a:ea typeface="Roboto Mono"/>
                <a:cs typeface="Roboto Mono"/>
                <a:sym typeface="Roboto Mono"/>
              </a:rPr>
              <a:t>more voting weight</a:t>
            </a:r>
            <a:endParaRPr dirty="0">
              <a:latin typeface="Roboto Mono"/>
              <a:ea typeface="Roboto Mono"/>
              <a:cs typeface="Roboto Mono"/>
              <a:sym typeface="Roboto Mono"/>
            </a:endParaRPr>
          </a:p>
          <a:p>
            <a:pPr marL="914400" lvl="1" indent="-317500" algn="l" rtl="0">
              <a:spcBef>
                <a:spcPts val="0"/>
              </a:spcBef>
              <a:spcAft>
                <a:spcPts val="0"/>
              </a:spcAft>
              <a:buSzPts val="1400"/>
              <a:buFont typeface="Roboto Mono"/>
              <a:buAutoNum type="alphaLcPeriod"/>
            </a:pPr>
            <a:r>
              <a:rPr lang="en-US" dirty="0">
                <a:latin typeface="Roboto Mono"/>
                <a:ea typeface="Roboto Mono"/>
                <a:cs typeface="Roboto Mono"/>
                <a:sym typeface="Roboto Mono"/>
              </a:rPr>
              <a:t>delegation</a:t>
            </a:r>
            <a:endParaRPr dirty="0">
              <a:latin typeface="Roboto Mono"/>
              <a:ea typeface="Roboto Mono"/>
              <a:cs typeface="Roboto Mono"/>
              <a:sym typeface="Roboto Mono"/>
            </a:endParaRPr>
          </a:p>
          <a:p>
            <a:pPr marL="914400" lvl="1" indent="-317500" algn="l" rtl="0">
              <a:spcBef>
                <a:spcPts val="0"/>
              </a:spcBef>
              <a:spcAft>
                <a:spcPts val="0"/>
              </a:spcAft>
              <a:buSzPts val="1400"/>
              <a:buFont typeface="Roboto Mono"/>
              <a:buAutoNum type="alphaLcPeriod"/>
            </a:pPr>
            <a:r>
              <a:rPr lang="en-US" dirty="0">
                <a:latin typeface="Roboto Mono"/>
                <a:ea typeface="Roboto Mono"/>
                <a:cs typeface="Roboto Mono"/>
                <a:sym typeface="Roboto Mono"/>
              </a:rPr>
              <a:t>MIPs</a:t>
            </a:r>
            <a:endParaRPr dirty="0">
              <a:latin typeface="Roboto Mono"/>
              <a:ea typeface="Roboto Mono"/>
              <a:cs typeface="Roboto Mono"/>
              <a:sym typeface="Roboto Mono"/>
            </a:endParaRPr>
          </a:p>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Relaunch of Oasis</a:t>
            </a:r>
            <a:endParaRPr sz="1800" dirty="0">
              <a:latin typeface="Roboto Mono"/>
              <a:ea typeface="Roboto Mono"/>
              <a:cs typeface="Roboto Mono"/>
              <a:sym typeface="Roboto Mono"/>
            </a:endParaRPr>
          </a:p>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Sustainable Oracles as a service, run by the Maker Protocol</a:t>
            </a:r>
            <a:endParaRPr sz="1800" dirty="0">
              <a:latin typeface="Roboto Mono"/>
              <a:ea typeface="Roboto Mono"/>
              <a:cs typeface="Roboto Mono"/>
              <a:sym typeface="Roboto Mono"/>
            </a:endParaRPr>
          </a:p>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Introduction of other synthetic assets</a:t>
            </a:r>
            <a:endParaRPr sz="1800" dirty="0">
              <a:latin typeface="Roboto Mono"/>
              <a:ea typeface="Roboto Mono"/>
              <a:cs typeface="Roboto Mono"/>
              <a:sym typeface="Roboto Mono"/>
            </a:endParaRPr>
          </a:p>
          <a:p>
            <a:pPr marL="457200" lvl="0" indent="-342900" algn="l" rtl="0">
              <a:spcBef>
                <a:spcPts val="0"/>
              </a:spcBef>
              <a:spcAft>
                <a:spcPts val="0"/>
              </a:spcAft>
              <a:buSzPts val="1800"/>
              <a:buFont typeface="Roboto Mono"/>
              <a:buAutoNum type="arabicPeriod"/>
            </a:pPr>
            <a:r>
              <a:rPr lang="en-US" sz="1800" dirty="0">
                <a:latin typeface="Roboto Mono"/>
                <a:ea typeface="Roboto Mono"/>
                <a:cs typeface="Roboto Mono"/>
                <a:sym typeface="Roboto Mono"/>
              </a:rPr>
              <a:t>Fully Self-sustained and Decentralized</a:t>
            </a:r>
            <a:endParaRPr sz="1800" dirty="0">
              <a:latin typeface="Roboto Mono"/>
              <a:ea typeface="Roboto Mono"/>
              <a:cs typeface="Roboto Mono"/>
              <a:sym typeface="Roboto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312"/>
        <p:cNvGrpSpPr/>
        <p:nvPr/>
      </p:nvGrpSpPr>
      <p:grpSpPr>
        <a:xfrm>
          <a:off x="0" y="0"/>
          <a:ext cx="0" cy="0"/>
          <a:chOff x="0" y="0"/>
          <a:chExt cx="0" cy="0"/>
        </a:xfrm>
      </p:grpSpPr>
      <p:sp>
        <p:nvSpPr>
          <p:cNvPr id="313" name="Google Shape;313;p37"/>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37"/>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t>Find out more and get involved!</a:t>
            </a:r>
            <a:endParaRPr/>
          </a:p>
        </p:txBody>
      </p:sp>
      <p:pic>
        <p:nvPicPr>
          <p:cNvPr id="315" name="Google Shape;315;p37" descr="Shape 203"/>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316" name="Google Shape;316;p37"/>
          <p:cNvSpPr txBox="1"/>
          <p:nvPr/>
        </p:nvSpPr>
        <p:spPr>
          <a:xfrm>
            <a:off x="0" y="0"/>
            <a:ext cx="3000000" cy="300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1" i="0" u="none" strike="noStrike" cap="none">
              <a:solidFill>
                <a:srgbClr val="000000"/>
              </a:solidFill>
              <a:latin typeface="Arial"/>
              <a:ea typeface="Arial"/>
              <a:cs typeface="Arial"/>
              <a:sym typeface="Arial"/>
            </a:endParaRPr>
          </a:p>
        </p:txBody>
      </p:sp>
      <p:sp>
        <p:nvSpPr>
          <p:cNvPr id="317" name="Google Shape;317;p37"/>
          <p:cNvSpPr txBox="1"/>
          <p:nvPr/>
        </p:nvSpPr>
        <p:spPr>
          <a:xfrm>
            <a:off x="230850" y="1615900"/>
            <a:ext cx="8913300" cy="23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000">
                <a:latin typeface="Helvetica Neue"/>
                <a:ea typeface="Helvetica Neue"/>
                <a:cs typeface="Helvetica Neue"/>
                <a:sym typeface="Helvetica Neue"/>
              </a:rPr>
              <a:t>chat.makerdao.com</a:t>
            </a:r>
            <a:endParaRPr sz="6000">
              <a:latin typeface="Helvetica Neue"/>
              <a:ea typeface="Helvetica Neue"/>
              <a:cs typeface="Helvetica Neue"/>
              <a:sym typeface="Helvetica Neue"/>
            </a:endParaRPr>
          </a:p>
          <a:p>
            <a:pPr marL="0" lvl="0" indent="0" algn="l" rtl="0">
              <a:spcBef>
                <a:spcPts val="0"/>
              </a:spcBef>
              <a:spcAft>
                <a:spcPts val="0"/>
              </a:spcAft>
              <a:buNone/>
            </a:pPr>
            <a:r>
              <a:rPr lang="en-US" sz="6000">
                <a:latin typeface="Helvetica Neue"/>
                <a:ea typeface="Helvetica Neue"/>
                <a:cs typeface="Helvetica Neue"/>
                <a:sym typeface="Helvetica Neue"/>
              </a:rPr>
              <a:t>forum.makerdao.com</a:t>
            </a:r>
            <a:endParaRPr sz="6000">
              <a:latin typeface="Helvetica Neue"/>
              <a:ea typeface="Helvetica Neue"/>
              <a:cs typeface="Helvetica Neue"/>
              <a:sym typeface="Helvetica Neue"/>
            </a:endParaRPr>
          </a:p>
          <a:p>
            <a:pPr marL="0" lvl="0" indent="0" algn="l" rtl="0">
              <a:spcBef>
                <a:spcPts val="0"/>
              </a:spcBef>
              <a:spcAft>
                <a:spcPts val="0"/>
              </a:spcAft>
              <a:buNone/>
            </a:pPr>
            <a:r>
              <a:rPr lang="en-US" sz="6000">
                <a:latin typeface="Helvetica Neue"/>
                <a:ea typeface="Helvetica Neue"/>
                <a:cs typeface="Helvetica Neue"/>
                <a:sym typeface="Helvetica Neue"/>
              </a:rPr>
              <a:t>awesome.makerdao.com</a:t>
            </a:r>
            <a:endParaRPr sz="6000">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82"/>
        <p:cNvGrpSpPr/>
        <p:nvPr/>
      </p:nvGrpSpPr>
      <p:grpSpPr>
        <a:xfrm>
          <a:off x="0" y="0"/>
          <a:ext cx="0" cy="0"/>
          <a:chOff x="0" y="0"/>
          <a:chExt cx="0" cy="0"/>
        </a:xfrm>
      </p:grpSpPr>
      <p:sp>
        <p:nvSpPr>
          <p:cNvPr id="83" name="Google Shape;83;p15"/>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5"/>
          <p:cNvSpPr txBox="1">
            <a:spLocks noGrp="1"/>
          </p:cNvSpPr>
          <p:nvPr>
            <p:ph type="title"/>
          </p:nvPr>
        </p:nvSpPr>
        <p:spPr>
          <a:xfrm>
            <a:off x="460950" y="360800"/>
            <a:ext cx="8222100" cy="6522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3000">
                <a:latin typeface="Roboto Mono"/>
                <a:ea typeface="Roboto Mono"/>
                <a:cs typeface="Roboto Mono"/>
                <a:sym typeface="Roboto Mono"/>
              </a:rPr>
              <a:t>Dai Stablecoin</a:t>
            </a:r>
            <a:endParaRPr sz="3000">
              <a:latin typeface="Roboto Mono"/>
              <a:ea typeface="Roboto Mono"/>
              <a:cs typeface="Roboto Mono"/>
              <a:sym typeface="Roboto Mono"/>
            </a:endParaRPr>
          </a:p>
        </p:txBody>
      </p:sp>
      <p:pic>
        <p:nvPicPr>
          <p:cNvPr id="85" name="Google Shape;85;p15" descr="Shape 74"/>
          <p:cNvPicPr preferRelativeResize="0"/>
          <p:nvPr/>
        </p:nvPicPr>
        <p:blipFill rotWithShape="1">
          <a:blip r:embed="rId3">
            <a:alphaModFix/>
          </a:blip>
          <a:srcRect/>
          <a:stretch/>
        </p:blipFill>
        <p:spPr>
          <a:xfrm>
            <a:off x="8003499" y="116650"/>
            <a:ext cx="1140500" cy="1140500"/>
          </a:xfrm>
          <a:prstGeom prst="rect">
            <a:avLst/>
          </a:prstGeom>
          <a:noFill/>
          <a:ln>
            <a:noFill/>
          </a:ln>
        </p:spPr>
      </p:pic>
      <p:pic>
        <p:nvPicPr>
          <p:cNvPr id="86" name="Google Shape;86;p15"/>
          <p:cNvPicPr preferRelativeResize="0"/>
          <p:nvPr/>
        </p:nvPicPr>
        <p:blipFill>
          <a:blip r:embed="rId4">
            <a:alphaModFix/>
          </a:blip>
          <a:stretch>
            <a:fillRect/>
          </a:stretch>
        </p:blipFill>
        <p:spPr>
          <a:xfrm>
            <a:off x="226050" y="2883975"/>
            <a:ext cx="8691900" cy="2500700"/>
          </a:xfrm>
          <a:prstGeom prst="rect">
            <a:avLst/>
          </a:prstGeom>
          <a:noFill/>
          <a:ln>
            <a:noFill/>
          </a:ln>
        </p:spPr>
      </p:pic>
      <p:pic>
        <p:nvPicPr>
          <p:cNvPr id="87" name="Google Shape;87;p15" descr="Shape 109"/>
          <p:cNvPicPr preferRelativeResize="0"/>
          <p:nvPr/>
        </p:nvPicPr>
        <p:blipFill rotWithShape="1">
          <a:blip r:embed="rId5">
            <a:alphaModFix/>
          </a:blip>
          <a:srcRect/>
          <a:stretch/>
        </p:blipFill>
        <p:spPr>
          <a:xfrm>
            <a:off x="226050" y="1271122"/>
            <a:ext cx="2601275" cy="2601275"/>
          </a:xfrm>
          <a:prstGeom prst="rect">
            <a:avLst/>
          </a:prstGeom>
          <a:noFill/>
          <a:ln>
            <a:noFill/>
          </a:ln>
        </p:spPr>
      </p:pic>
      <p:sp>
        <p:nvSpPr>
          <p:cNvPr id="88" name="Google Shape;88;p15"/>
          <p:cNvSpPr txBox="1"/>
          <p:nvPr/>
        </p:nvSpPr>
        <p:spPr>
          <a:xfrm>
            <a:off x="3332400" y="1545300"/>
            <a:ext cx="5811600" cy="205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Roboto Mono"/>
                <a:ea typeface="Roboto Mono"/>
                <a:cs typeface="Roboto Mono"/>
                <a:sym typeface="Roboto Mono"/>
              </a:rPr>
              <a:t>Dai</a:t>
            </a:r>
            <a:br>
              <a:rPr lang="en-US" sz="1800">
                <a:latin typeface="Roboto Mono"/>
                <a:ea typeface="Roboto Mono"/>
                <a:cs typeface="Roboto Mono"/>
                <a:sym typeface="Roboto Mono"/>
              </a:rPr>
            </a:br>
            <a:endParaRPr sz="1800">
              <a:latin typeface="Roboto Mono"/>
              <a:ea typeface="Roboto Mono"/>
              <a:cs typeface="Roboto Mono"/>
              <a:sym typeface="Roboto Mono"/>
            </a:endParaRPr>
          </a:p>
          <a:p>
            <a:pPr marL="457200" lvl="0" indent="-342900" algn="l" rtl="0">
              <a:spcBef>
                <a:spcPts val="0"/>
              </a:spcBef>
              <a:spcAft>
                <a:spcPts val="0"/>
              </a:spcAft>
              <a:buSzPts val="1800"/>
              <a:buFont typeface="Roboto Mono"/>
              <a:buChar char="●"/>
            </a:pPr>
            <a:r>
              <a:rPr lang="en-US" sz="1800">
                <a:latin typeface="Roboto Mono"/>
                <a:ea typeface="Roboto Mono"/>
                <a:cs typeface="Roboto Mono"/>
                <a:sym typeface="Roboto Mono"/>
              </a:rPr>
              <a:t>created through CDPs</a:t>
            </a:r>
            <a:endParaRPr sz="1800">
              <a:latin typeface="Roboto Mono"/>
              <a:ea typeface="Roboto Mono"/>
              <a:cs typeface="Roboto Mono"/>
              <a:sym typeface="Roboto Mono"/>
            </a:endParaRPr>
          </a:p>
          <a:p>
            <a:pPr marL="457200" lvl="0" indent="-342900" algn="l" rtl="0">
              <a:spcBef>
                <a:spcPts val="0"/>
              </a:spcBef>
              <a:spcAft>
                <a:spcPts val="0"/>
              </a:spcAft>
              <a:buSzPts val="1800"/>
              <a:buFont typeface="Roboto Mono"/>
              <a:buChar char="●"/>
            </a:pPr>
            <a:r>
              <a:rPr lang="en-US" sz="1800">
                <a:latin typeface="Roboto Mono"/>
                <a:ea typeface="Roboto Mono"/>
                <a:cs typeface="Roboto Mono"/>
                <a:sym typeface="Roboto Mono"/>
              </a:rPr>
              <a:t>backed by collateral</a:t>
            </a:r>
            <a:endParaRPr sz="1800">
              <a:latin typeface="Roboto Mono"/>
              <a:ea typeface="Roboto Mono"/>
              <a:cs typeface="Roboto Mono"/>
              <a:sym typeface="Roboto Mono"/>
            </a:endParaRPr>
          </a:p>
          <a:p>
            <a:pPr marL="457200" lvl="0" indent="-342900" algn="l" rtl="0">
              <a:spcBef>
                <a:spcPts val="0"/>
              </a:spcBef>
              <a:spcAft>
                <a:spcPts val="0"/>
              </a:spcAft>
              <a:buSzPts val="1800"/>
              <a:buFont typeface="Roboto Mono"/>
              <a:buChar char="●"/>
            </a:pPr>
            <a:r>
              <a:rPr lang="en-US" sz="1800">
                <a:latin typeface="Roboto Mono"/>
                <a:ea typeface="Roboto Mono"/>
                <a:cs typeface="Roboto Mono"/>
                <a:sym typeface="Roboto Mono"/>
              </a:rPr>
              <a:t>censorship resistant</a:t>
            </a:r>
            <a:endParaRPr sz="1800">
              <a:latin typeface="Roboto Mono"/>
              <a:ea typeface="Roboto Mono"/>
              <a:cs typeface="Roboto Mono"/>
              <a:sym typeface="Roboto Mono"/>
            </a:endParaRPr>
          </a:p>
          <a:p>
            <a:pPr marL="457200" lvl="0" indent="-342900" algn="l" rtl="0">
              <a:spcBef>
                <a:spcPts val="0"/>
              </a:spcBef>
              <a:spcAft>
                <a:spcPts val="0"/>
              </a:spcAft>
              <a:buSzPts val="1800"/>
              <a:buFont typeface="Roboto Mono"/>
              <a:buChar char="●"/>
            </a:pPr>
            <a:r>
              <a:rPr lang="en-US" sz="1800">
                <a:latin typeface="Roboto Mono"/>
                <a:ea typeface="Roboto Mono"/>
                <a:cs typeface="Roboto Mono"/>
                <a:sym typeface="Roboto Mono"/>
              </a:rPr>
              <a:t>pegged to the US Dollar</a:t>
            </a:r>
            <a:endParaRPr sz="1800">
              <a:latin typeface="Roboto Mono"/>
              <a:ea typeface="Roboto Mono"/>
              <a:cs typeface="Roboto Mono"/>
              <a:sym typeface="Roboto Mono"/>
            </a:endParaRPr>
          </a:p>
        </p:txBody>
      </p:sp>
      <p:pic>
        <p:nvPicPr>
          <p:cNvPr id="89" name="Google Shape;89;p15"/>
          <p:cNvPicPr preferRelativeResize="0"/>
          <p:nvPr/>
        </p:nvPicPr>
        <p:blipFill>
          <a:blip r:embed="rId6">
            <a:alphaModFix/>
          </a:blip>
          <a:stretch>
            <a:fillRect/>
          </a:stretch>
        </p:blipFill>
        <p:spPr>
          <a:xfrm>
            <a:off x="694125" y="1739206"/>
            <a:ext cx="1665100" cy="16651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1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93"/>
        <p:cNvGrpSpPr/>
        <p:nvPr/>
      </p:nvGrpSpPr>
      <p:grpSpPr>
        <a:xfrm>
          <a:off x="0" y="0"/>
          <a:ext cx="0" cy="0"/>
          <a:chOff x="0" y="0"/>
          <a:chExt cx="0" cy="0"/>
        </a:xfrm>
      </p:grpSpPr>
      <p:sp>
        <p:nvSpPr>
          <p:cNvPr id="94" name="Google Shape;94;p16"/>
          <p:cNvSpPr/>
          <p:nvPr/>
        </p:nvSpPr>
        <p:spPr>
          <a:xfrm>
            <a:off x="-1" y="1266899"/>
            <a:ext cx="9144001"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16"/>
          <p:cNvSpPr txBox="1">
            <a:spLocks noGrp="1"/>
          </p:cNvSpPr>
          <p:nvPr>
            <p:ph type="title"/>
          </p:nvPr>
        </p:nvSpPr>
        <p:spPr>
          <a:xfrm>
            <a:off x="460950" y="268825"/>
            <a:ext cx="8222100" cy="767700"/>
          </a:xfrm>
          <a:prstGeom prst="rect">
            <a:avLst/>
          </a:prstGeom>
          <a:noFill/>
          <a:ln>
            <a:noFill/>
          </a:ln>
        </p:spPr>
        <p:txBody>
          <a:bodyPr spcFirstLastPara="1" wrap="square" lIns="91400" tIns="91400" rIns="91400" bIns="91400" anchor="b" anchorCtr="0">
            <a:noAutofit/>
          </a:bodyPr>
          <a:lstStyle/>
          <a:p>
            <a:pPr marL="0" lvl="0" indent="0" algn="l" rtl="0">
              <a:spcBef>
                <a:spcPts val="0"/>
              </a:spcBef>
              <a:spcAft>
                <a:spcPts val="0"/>
              </a:spcAft>
              <a:buClr>
                <a:srgbClr val="FFFFFF"/>
              </a:buClr>
              <a:buSzPts val="3200"/>
              <a:buFont typeface="Helvetica Neue"/>
              <a:buNone/>
            </a:pPr>
            <a:r>
              <a:rPr lang="en-US" sz="3000">
                <a:latin typeface="Roboto Mono"/>
                <a:ea typeface="Roboto Mono"/>
                <a:cs typeface="Roboto Mono"/>
                <a:sym typeface="Roboto Mono"/>
              </a:rPr>
              <a:t>Dai Stablecoin</a:t>
            </a:r>
            <a:endParaRPr sz="3000">
              <a:latin typeface="Roboto Mono"/>
              <a:ea typeface="Roboto Mono"/>
              <a:cs typeface="Roboto Mono"/>
              <a:sym typeface="Roboto Mono"/>
            </a:endParaRPr>
          </a:p>
        </p:txBody>
      </p:sp>
      <p:pic>
        <p:nvPicPr>
          <p:cNvPr id="96" name="Google Shape;96;p16" descr="Shape 115"/>
          <p:cNvPicPr preferRelativeResize="0"/>
          <p:nvPr/>
        </p:nvPicPr>
        <p:blipFill rotWithShape="1">
          <a:blip r:embed="rId3">
            <a:alphaModFix/>
          </a:blip>
          <a:srcRect/>
          <a:stretch/>
        </p:blipFill>
        <p:spPr>
          <a:xfrm>
            <a:off x="8002049" y="82425"/>
            <a:ext cx="1140500" cy="1140500"/>
          </a:xfrm>
          <a:prstGeom prst="rect">
            <a:avLst/>
          </a:prstGeom>
          <a:noFill/>
          <a:ln>
            <a:noFill/>
          </a:ln>
        </p:spPr>
      </p:pic>
      <p:sp>
        <p:nvSpPr>
          <p:cNvPr id="97" name="Google Shape;97;p16"/>
          <p:cNvSpPr txBox="1">
            <a:spLocks noGrp="1"/>
          </p:cNvSpPr>
          <p:nvPr>
            <p:ph type="body" idx="1"/>
          </p:nvPr>
        </p:nvSpPr>
        <p:spPr>
          <a:xfrm>
            <a:off x="983425" y="4080850"/>
            <a:ext cx="17187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Hedging</a:t>
            </a:r>
            <a:endParaRPr>
              <a:latin typeface="Roboto Mono"/>
              <a:ea typeface="Roboto Mono"/>
              <a:cs typeface="Roboto Mono"/>
              <a:sym typeface="Roboto Mono"/>
            </a:endParaRPr>
          </a:p>
        </p:txBody>
      </p:sp>
      <p:pic>
        <p:nvPicPr>
          <p:cNvPr id="98" name="Google Shape;98;p16" descr="balance-01.png"/>
          <p:cNvPicPr preferRelativeResize="0"/>
          <p:nvPr/>
        </p:nvPicPr>
        <p:blipFill rotWithShape="1">
          <a:blip r:embed="rId4">
            <a:alphaModFix/>
          </a:blip>
          <a:srcRect/>
          <a:stretch/>
        </p:blipFill>
        <p:spPr>
          <a:xfrm>
            <a:off x="3082019" y="2504430"/>
            <a:ext cx="2979962" cy="2979962"/>
          </a:xfrm>
          <a:prstGeom prst="rect">
            <a:avLst/>
          </a:prstGeom>
          <a:noFill/>
          <a:ln>
            <a:noFill/>
          </a:ln>
        </p:spPr>
      </p:pic>
      <p:sp>
        <p:nvSpPr>
          <p:cNvPr id="99" name="Google Shape;99;p16"/>
          <p:cNvSpPr txBox="1">
            <a:spLocks noGrp="1"/>
          </p:cNvSpPr>
          <p:nvPr>
            <p:ph type="body" idx="1"/>
          </p:nvPr>
        </p:nvSpPr>
        <p:spPr>
          <a:xfrm>
            <a:off x="6349625" y="2069025"/>
            <a:ext cx="17979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NFT markets</a:t>
            </a:r>
            <a:endParaRPr>
              <a:latin typeface="Roboto Mono"/>
              <a:ea typeface="Roboto Mono"/>
              <a:cs typeface="Roboto Mono"/>
              <a:sym typeface="Roboto Mono"/>
            </a:endParaRPr>
          </a:p>
        </p:txBody>
      </p:sp>
      <p:sp>
        <p:nvSpPr>
          <p:cNvPr id="100" name="Google Shape;100;p16"/>
          <p:cNvSpPr txBox="1">
            <a:spLocks noGrp="1"/>
          </p:cNvSpPr>
          <p:nvPr>
            <p:ph type="body" idx="1"/>
          </p:nvPr>
        </p:nvSpPr>
        <p:spPr>
          <a:xfrm>
            <a:off x="6407500" y="2822725"/>
            <a:ext cx="25290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Exchange pairs</a:t>
            </a:r>
            <a:endParaRPr>
              <a:latin typeface="Roboto Mono"/>
              <a:ea typeface="Roboto Mono"/>
              <a:cs typeface="Roboto Mono"/>
              <a:sym typeface="Roboto Mono"/>
            </a:endParaRPr>
          </a:p>
        </p:txBody>
      </p:sp>
      <p:sp>
        <p:nvSpPr>
          <p:cNvPr id="101" name="Google Shape;101;p16"/>
          <p:cNvSpPr txBox="1">
            <a:spLocks noGrp="1"/>
          </p:cNvSpPr>
          <p:nvPr>
            <p:ph type="body" idx="1"/>
          </p:nvPr>
        </p:nvSpPr>
        <p:spPr>
          <a:xfrm>
            <a:off x="622300" y="2984400"/>
            <a:ext cx="17187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Remittances</a:t>
            </a:r>
            <a:endParaRPr>
              <a:latin typeface="Roboto Mono"/>
              <a:ea typeface="Roboto Mono"/>
              <a:cs typeface="Roboto Mono"/>
              <a:sym typeface="Roboto Mono"/>
            </a:endParaRPr>
          </a:p>
        </p:txBody>
      </p:sp>
      <p:sp>
        <p:nvSpPr>
          <p:cNvPr id="102" name="Google Shape;102;p16"/>
          <p:cNvSpPr txBox="1">
            <a:spLocks noGrp="1"/>
          </p:cNvSpPr>
          <p:nvPr>
            <p:ph type="body" idx="1"/>
          </p:nvPr>
        </p:nvSpPr>
        <p:spPr>
          <a:xfrm>
            <a:off x="49250" y="3532625"/>
            <a:ext cx="4021800" cy="4980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Payments &amp; online purchases</a:t>
            </a:r>
            <a:br>
              <a:rPr lang="en-US" b="1">
                <a:solidFill>
                  <a:srgbClr val="000000"/>
                </a:solidFill>
                <a:latin typeface="Roboto Mono"/>
                <a:ea typeface="Roboto Mono"/>
                <a:cs typeface="Roboto Mono"/>
                <a:sym typeface="Roboto Mono"/>
              </a:rPr>
            </a:br>
            <a:endParaRPr>
              <a:latin typeface="Roboto Mono"/>
              <a:ea typeface="Roboto Mono"/>
              <a:cs typeface="Roboto Mono"/>
              <a:sym typeface="Roboto Mono"/>
            </a:endParaRPr>
          </a:p>
        </p:txBody>
      </p:sp>
      <p:sp>
        <p:nvSpPr>
          <p:cNvPr id="103" name="Google Shape;103;p16"/>
          <p:cNvSpPr txBox="1">
            <a:spLocks noGrp="1"/>
          </p:cNvSpPr>
          <p:nvPr>
            <p:ph type="body" idx="1"/>
          </p:nvPr>
        </p:nvSpPr>
        <p:spPr>
          <a:xfrm>
            <a:off x="6061975" y="3515550"/>
            <a:ext cx="27453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Philanthropy</a:t>
            </a:r>
            <a:br>
              <a:rPr lang="en-US" b="1">
                <a:solidFill>
                  <a:srgbClr val="000000"/>
                </a:solidFill>
                <a:latin typeface="Roboto Mono"/>
                <a:ea typeface="Roboto Mono"/>
                <a:cs typeface="Roboto Mono"/>
                <a:sym typeface="Roboto Mono"/>
              </a:rPr>
            </a:br>
            <a:endParaRPr>
              <a:latin typeface="Roboto Mono"/>
              <a:ea typeface="Roboto Mono"/>
              <a:cs typeface="Roboto Mono"/>
              <a:sym typeface="Roboto Mono"/>
            </a:endParaRPr>
          </a:p>
        </p:txBody>
      </p:sp>
      <p:sp>
        <p:nvSpPr>
          <p:cNvPr id="104" name="Google Shape;104;p16"/>
          <p:cNvSpPr txBox="1">
            <a:spLocks noGrp="1"/>
          </p:cNvSpPr>
          <p:nvPr>
            <p:ph type="body" idx="1"/>
          </p:nvPr>
        </p:nvSpPr>
        <p:spPr>
          <a:xfrm>
            <a:off x="968275" y="1930950"/>
            <a:ext cx="17490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Lending</a:t>
            </a:r>
            <a:endParaRPr>
              <a:latin typeface="Roboto Mono"/>
              <a:ea typeface="Roboto Mono"/>
              <a:cs typeface="Roboto Mono"/>
              <a:sym typeface="Roboto Mono"/>
            </a:endParaRPr>
          </a:p>
        </p:txBody>
      </p:sp>
      <p:sp>
        <p:nvSpPr>
          <p:cNvPr id="105" name="Google Shape;105;p16"/>
          <p:cNvSpPr txBox="1">
            <a:spLocks noGrp="1"/>
          </p:cNvSpPr>
          <p:nvPr>
            <p:ph type="body" idx="1"/>
          </p:nvPr>
        </p:nvSpPr>
        <p:spPr>
          <a:xfrm>
            <a:off x="5711925" y="4230275"/>
            <a:ext cx="3331200" cy="431100"/>
          </a:xfrm>
          <a:prstGeom prst="rect">
            <a:avLst/>
          </a:prstGeom>
          <a:noFill/>
          <a:ln>
            <a:noFill/>
          </a:ln>
        </p:spPr>
        <p:txBody>
          <a:bodyPr spcFirstLastPara="1" wrap="square" lIns="91400" tIns="91400" rIns="91400" bIns="91400" anchor="t" anchorCtr="0">
            <a:noAutofit/>
          </a:bodyPr>
          <a:lstStyle/>
          <a:p>
            <a:pPr marL="0" marR="0" lvl="0" indent="0" algn="l" rtl="0">
              <a:lnSpc>
                <a:spcPct val="150000"/>
              </a:lnSpc>
              <a:spcBef>
                <a:spcPts val="0"/>
              </a:spcBef>
              <a:spcAft>
                <a:spcPts val="0"/>
              </a:spcAft>
              <a:buClr>
                <a:srgbClr val="737373"/>
              </a:buClr>
              <a:buSzPts val="3000"/>
              <a:buFont typeface="Helvetica Neue"/>
              <a:buNone/>
            </a:pPr>
            <a:r>
              <a:rPr lang="en-US" b="1">
                <a:solidFill>
                  <a:srgbClr val="000000"/>
                </a:solidFill>
                <a:latin typeface="Roboto Mono"/>
                <a:ea typeface="Roboto Mono"/>
                <a:cs typeface="Roboto Mono"/>
                <a:sym typeface="Roboto Mono"/>
              </a:rPr>
              <a:t>Prediction Markets</a:t>
            </a:r>
            <a:endParaRPr b="1">
              <a:solidFill>
                <a:srgbClr val="000000"/>
              </a:solidFill>
              <a:latin typeface="Roboto Mono"/>
              <a:ea typeface="Roboto Mono"/>
              <a:cs typeface="Roboto Mono"/>
              <a:sym typeface="Roboto Mono"/>
            </a:endParaRPr>
          </a:p>
        </p:txBody>
      </p:sp>
      <p:sp>
        <p:nvSpPr>
          <p:cNvPr id="106" name="Google Shape;106;p16"/>
          <p:cNvSpPr txBox="1"/>
          <p:nvPr/>
        </p:nvSpPr>
        <p:spPr>
          <a:xfrm>
            <a:off x="573700" y="2403175"/>
            <a:ext cx="2715000" cy="46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Roboto Mono"/>
                <a:ea typeface="Roboto Mono"/>
                <a:cs typeface="Roboto Mono"/>
                <a:sym typeface="Roboto Mono"/>
              </a:rPr>
              <a:t>Lossless lotteries</a:t>
            </a:r>
            <a:endParaRPr sz="1800" b="1">
              <a:latin typeface="Roboto Mono"/>
              <a:ea typeface="Roboto Mono"/>
              <a:cs typeface="Roboto Mono"/>
              <a:sym typeface="Roboto Mono"/>
            </a:endParaRPr>
          </a:p>
        </p:txBody>
      </p:sp>
      <p:pic>
        <p:nvPicPr>
          <p:cNvPr id="107" name="Google Shape;107;p16"/>
          <p:cNvPicPr preferRelativeResize="0"/>
          <p:nvPr/>
        </p:nvPicPr>
        <p:blipFill>
          <a:blip r:embed="rId5">
            <a:alphaModFix/>
          </a:blip>
          <a:stretch>
            <a:fillRect/>
          </a:stretch>
        </p:blipFill>
        <p:spPr>
          <a:xfrm>
            <a:off x="3673050" y="1385625"/>
            <a:ext cx="1797900" cy="1797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fade">
                                      <p:cBhvr>
                                        <p:cTn id="7" dur="1000"/>
                                        <p:tgtEl>
                                          <p:spTgt spid="97"/>
                                        </p:tgtEl>
                                      </p:cBhvr>
                                    </p:animEffect>
                                  </p:childTnLst>
                                </p:cTn>
                              </p:par>
                              <p:par>
                                <p:cTn id="8" presetID="10" presetClass="entr" presetSubtype="0" fill="hold" nodeType="withEffect">
                                  <p:stCondLst>
                                    <p:cond delay="0"/>
                                  </p:stCondLst>
                                  <p:childTnLst>
                                    <p:set>
                                      <p:cBhvr>
                                        <p:cTn id="9" dur="1" fill="hold">
                                          <p:stCondLst>
                                            <p:cond delay="0"/>
                                          </p:stCondLst>
                                        </p:cTn>
                                        <p:tgtEl>
                                          <p:spTgt spid="99"/>
                                        </p:tgtEl>
                                        <p:attrNameLst>
                                          <p:attrName>style.visibility</p:attrName>
                                        </p:attrNameLst>
                                      </p:cBhvr>
                                      <p:to>
                                        <p:strVal val="visible"/>
                                      </p:to>
                                    </p:set>
                                    <p:animEffect transition="in" filter="fade">
                                      <p:cBhvr>
                                        <p:cTn id="10" dur="1000"/>
                                        <p:tgtEl>
                                          <p:spTgt spid="99"/>
                                        </p:tgtEl>
                                      </p:cBhvr>
                                    </p:animEffect>
                                  </p:childTnLst>
                                </p:cTn>
                              </p:par>
                              <p:par>
                                <p:cTn id="11" presetID="10" presetClass="entr" presetSubtype="0" fill="hold" nodeType="withEffect">
                                  <p:stCondLst>
                                    <p:cond delay="0"/>
                                  </p:stCondLst>
                                  <p:childTnLst>
                                    <p:set>
                                      <p:cBhvr>
                                        <p:cTn id="12" dur="1" fill="hold">
                                          <p:stCondLst>
                                            <p:cond delay="0"/>
                                          </p:stCondLst>
                                        </p:cTn>
                                        <p:tgtEl>
                                          <p:spTgt spid="100"/>
                                        </p:tgtEl>
                                        <p:attrNameLst>
                                          <p:attrName>style.visibility</p:attrName>
                                        </p:attrNameLst>
                                      </p:cBhvr>
                                      <p:to>
                                        <p:strVal val="visible"/>
                                      </p:to>
                                    </p:set>
                                    <p:animEffect transition="in" filter="fade">
                                      <p:cBhvr>
                                        <p:cTn id="13" dur="1000"/>
                                        <p:tgtEl>
                                          <p:spTgt spid="100"/>
                                        </p:tgtEl>
                                      </p:cBhvr>
                                    </p:animEffect>
                                  </p:childTnLst>
                                </p:cTn>
                              </p:par>
                              <p:par>
                                <p:cTn id="14" presetID="10" presetClass="entr" presetSubtype="0" fill="hold" nodeType="withEffect">
                                  <p:stCondLst>
                                    <p:cond delay="0"/>
                                  </p:stCondLst>
                                  <p:childTnLst>
                                    <p:set>
                                      <p:cBhvr>
                                        <p:cTn id="15" dur="1" fill="hold">
                                          <p:stCondLst>
                                            <p:cond delay="0"/>
                                          </p:stCondLst>
                                        </p:cTn>
                                        <p:tgtEl>
                                          <p:spTgt spid="101"/>
                                        </p:tgtEl>
                                        <p:attrNameLst>
                                          <p:attrName>style.visibility</p:attrName>
                                        </p:attrNameLst>
                                      </p:cBhvr>
                                      <p:to>
                                        <p:strVal val="visible"/>
                                      </p:to>
                                    </p:set>
                                    <p:animEffect transition="in" filter="fade">
                                      <p:cBhvr>
                                        <p:cTn id="16" dur="1000"/>
                                        <p:tgtEl>
                                          <p:spTgt spid="101"/>
                                        </p:tgtEl>
                                      </p:cBhvr>
                                    </p:animEffect>
                                  </p:childTnLst>
                                </p:cTn>
                              </p:par>
                              <p:par>
                                <p:cTn id="17" presetID="10" presetClass="entr" presetSubtype="0" fill="hold" nodeType="withEffect">
                                  <p:stCondLst>
                                    <p:cond delay="0"/>
                                  </p:stCondLst>
                                  <p:childTnLst>
                                    <p:set>
                                      <p:cBhvr>
                                        <p:cTn id="18" dur="1" fill="hold">
                                          <p:stCondLst>
                                            <p:cond delay="0"/>
                                          </p:stCondLst>
                                        </p:cTn>
                                        <p:tgtEl>
                                          <p:spTgt spid="102"/>
                                        </p:tgtEl>
                                        <p:attrNameLst>
                                          <p:attrName>style.visibility</p:attrName>
                                        </p:attrNameLst>
                                      </p:cBhvr>
                                      <p:to>
                                        <p:strVal val="visible"/>
                                      </p:to>
                                    </p:set>
                                    <p:animEffect transition="in" filter="fade">
                                      <p:cBhvr>
                                        <p:cTn id="19" dur="1000"/>
                                        <p:tgtEl>
                                          <p:spTgt spid="102"/>
                                        </p:tgtEl>
                                      </p:cBhvr>
                                    </p:animEffect>
                                  </p:childTnLst>
                                </p:cTn>
                              </p:par>
                              <p:par>
                                <p:cTn id="20" presetID="10" presetClass="entr" presetSubtype="0" fill="hold" nodeType="withEffect">
                                  <p:stCondLst>
                                    <p:cond delay="0"/>
                                  </p:stCondLst>
                                  <p:childTnLst>
                                    <p:set>
                                      <p:cBhvr>
                                        <p:cTn id="21" dur="1" fill="hold">
                                          <p:stCondLst>
                                            <p:cond delay="0"/>
                                          </p:stCondLst>
                                        </p:cTn>
                                        <p:tgtEl>
                                          <p:spTgt spid="103"/>
                                        </p:tgtEl>
                                        <p:attrNameLst>
                                          <p:attrName>style.visibility</p:attrName>
                                        </p:attrNameLst>
                                      </p:cBhvr>
                                      <p:to>
                                        <p:strVal val="visible"/>
                                      </p:to>
                                    </p:set>
                                    <p:animEffect transition="in" filter="fade">
                                      <p:cBhvr>
                                        <p:cTn id="22" dur="1000"/>
                                        <p:tgtEl>
                                          <p:spTgt spid="103"/>
                                        </p:tgtEl>
                                      </p:cBhvr>
                                    </p:animEffect>
                                  </p:childTnLst>
                                </p:cTn>
                              </p:par>
                              <p:par>
                                <p:cTn id="23" presetID="10" presetClass="entr" presetSubtype="0" fill="hold" nodeType="withEffect">
                                  <p:stCondLst>
                                    <p:cond delay="0"/>
                                  </p:stCondLst>
                                  <p:childTnLst>
                                    <p:set>
                                      <p:cBhvr>
                                        <p:cTn id="24" dur="1" fill="hold">
                                          <p:stCondLst>
                                            <p:cond delay="0"/>
                                          </p:stCondLst>
                                        </p:cTn>
                                        <p:tgtEl>
                                          <p:spTgt spid="104"/>
                                        </p:tgtEl>
                                        <p:attrNameLst>
                                          <p:attrName>style.visibility</p:attrName>
                                        </p:attrNameLst>
                                      </p:cBhvr>
                                      <p:to>
                                        <p:strVal val="visible"/>
                                      </p:to>
                                    </p:set>
                                    <p:animEffect transition="in" filter="fade">
                                      <p:cBhvr>
                                        <p:cTn id="25" dur="1000"/>
                                        <p:tgtEl>
                                          <p:spTgt spid="104"/>
                                        </p:tgtEl>
                                      </p:cBhvr>
                                    </p:animEffect>
                                  </p:childTnLst>
                                </p:cTn>
                              </p:par>
                              <p:par>
                                <p:cTn id="26" presetID="10" presetClass="entr" presetSubtype="0" fill="hold" nodeType="withEffect">
                                  <p:stCondLst>
                                    <p:cond delay="0"/>
                                  </p:stCondLst>
                                  <p:childTnLst>
                                    <p:set>
                                      <p:cBhvr>
                                        <p:cTn id="27" dur="1" fill="hold">
                                          <p:stCondLst>
                                            <p:cond delay="0"/>
                                          </p:stCondLst>
                                        </p:cTn>
                                        <p:tgtEl>
                                          <p:spTgt spid="106"/>
                                        </p:tgtEl>
                                        <p:attrNameLst>
                                          <p:attrName>style.visibility</p:attrName>
                                        </p:attrNameLst>
                                      </p:cBhvr>
                                      <p:to>
                                        <p:strVal val="visible"/>
                                      </p:to>
                                    </p:set>
                                    <p:animEffect transition="in" filter="fade">
                                      <p:cBhvr>
                                        <p:cTn id="28" dur="1000"/>
                                        <p:tgtEl>
                                          <p:spTgt spid="106"/>
                                        </p:tgtEl>
                                      </p:cBhvr>
                                    </p:animEffect>
                                  </p:childTnLst>
                                </p:cTn>
                              </p:par>
                              <p:par>
                                <p:cTn id="29" presetID="10" presetClass="entr" presetSubtype="0" fill="hold" nodeType="withEffect">
                                  <p:stCondLst>
                                    <p:cond delay="0"/>
                                  </p:stCondLst>
                                  <p:childTnLst>
                                    <p:set>
                                      <p:cBhvr>
                                        <p:cTn id="30" dur="1" fill="hold">
                                          <p:stCondLst>
                                            <p:cond delay="0"/>
                                          </p:stCondLst>
                                        </p:cTn>
                                        <p:tgtEl>
                                          <p:spTgt spid="105"/>
                                        </p:tgtEl>
                                        <p:attrNameLst>
                                          <p:attrName>style.visibility</p:attrName>
                                        </p:attrNameLst>
                                      </p:cBhvr>
                                      <p:to>
                                        <p:strVal val="visible"/>
                                      </p:to>
                                    </p:set>
                                    <p:animEffect transition="in" filter="fade">
                                      <p:cBhvr>
                                        <p:cTn id="31" dur="1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11"/>
        <p:cNvGrpSpPr/>
        <p:nvPr/>
      </p:nvGrpSpPr>
      <p:grpSpPr>
        <a:xfrm>
          <a:off x="0" y="0"/>
          <a:ext cx="0" cy="0"/>
          <a:chOff x="0" y="0"/>
          <a:chExt cx="0" cy="0"/>
        </a:xfrm>
      </p:grpSpPr>
      <p:sp>
        <p:nvSpPr>
          <p:cNvPr id="112" name="Google Shape;112;p17"/>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7"/>
          <p:cNvSpPr txBox="1">
            <a:spLocks noGrp="1"/>
          </p:cNvSpPr>
          <p:nvPr>
            <p:ph type="title"/>
          </p:nvPr>
        </p:nvSpPr>
        <p:spPr>
          <a:xfrm>
            <a:off x="460950" y="268825"/>
            <a:ext cx="8222100" cy="767700"/>
          </a:xfrm>
          <a:prstGeom prst="rect">
            <a:avLst/>
          </a:prstGeom>
          <a:noFill/>
          <a:ln>
            <a:noFill/>
          </a:ln>
        </p:spPr>
        <p:txBody>
          <a:bodyPr spcFirstLastPara="1" wrap="square" lIns="91400" tIns="91400" rIns="91400" bIns="91400" anchor="b" anchorCtr="0">
            <a:noAutofit/>
          </a:bodyPr>
          <a:lstStyle/>
          <a:p>
            <a:pPr marL="0" lvl="0" indent="0" algn="l" rtl="0">
              <a:spcBef>
                <a:spcPts val="0"/>
              </a:spcBef>
              <a:spcAft>
                <a:spcPts val="0"/>
              </a:spcAft>
              <a:buClr>
                <a:srgbClr val="FFFFFF"/>
              </a:buClr>
              <a:buSzPts val="3200"/>
              <a:buFont typeface="Helvetica Neue"/>
              <a:buNone/>
            </a:pPr>
            <a:r>
              <a:rPr lang="en-US" sz="3000">
                <a:latin typeface="Roboto Mono"/>
                <a:ea typeface="Roboto Mono"/>
                <a:cs typeface="Roboto Mono"/>
                <a:sym typeface="Roboto Mono"/>
              </a:rPr>
              <a:t>Maker’s Stablecoin</a:t>
            </a:r>
            <a:endParaRPr sz="3000">
              <a:latin typeface="Roboto Mono"/>
              <a:ea typeface="Roboto Mono"/>
              <a:cs typeface="Roboto Mono"/>
              <a:sym typeface="Roboto Mono"/>
            </a:endParaRPr>
          </a:p>
        </p:txBody>
      </p:sp>
      <p:pic>
        <p:nvPicPr>
          <p:cNvPr id="114" name="Google Shape;114;p17" descr="Shape 115"/>
          <p:cNvPicPr preferRelativeResize="0"/>
          <p:nvPr/>
        </p:nvPicPr>
        <p:blipFill rotWithShape="1">
          <a:blip r:embed="rId3">
            <a:alphaModFix/>
          </a:blip>
          <a:srcRect/>
          <a:stretch/>
        </p:blipFill>
        <p:spPr>
          <a:xfrm>
            <a:off x="8002049" y="82425"/>
            <a:ext cx="1140500" cy="1140500"/>
          </a:xfrm>
          <a:prstGeom prst="rect">
            <a:avLst/>
          </a:prstGeom>
          <a:noFill/>
          <a:ln>
            <a:noFill/>
          </a:ln>
        </p:spPr>
      </p:pic>
      <p:sp>
        <p:nvSpPr>
          <p:cNvPr id="115" name="Google Shape;115;p17"/>
          <p:cNvSpPr txBox="1"/>
          <p:nvPr/>
        </p:nvSpPr>
        <p:spPr>
          <a:xfrm>
            <a:off x="248550" y="1432600"/>
            <a:ext cx="6289800" cy="379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7200" b="1">
                <a:latin typeface="Helvetica Neue"/>
                <a:ea typeface="Helvetica Neue"/>
                <a:cs typeface="Helvetica Neue"/>
                <a:sym typeface="Helvetica Neue"/>
              </a:rPr>
              <a:t>Any </a:t>
            </a:r>
            <a:br>
              <a:rPr lang="en-US" sz="7200" b="1">
                <a:latin typeface="Helvetica Neue"/>
                <a:ea typeface="Helvetica Neue"/>
                <a:cs typeface="Helvetica Neue"/>
                <a:sym typeface="Helvetica Neue"/>
              </a:rPr>
            </a:br>
            <a:r>
              <a:rPr lang="en-US" sz="7200" b="1">
                <a:latin typeface="Helvetica Neue"/>
                <a:ea typeface="Helvetica Neue"/>
                <a:cs typeface="Helvetica Neue"/>
                <a:sym typeface="Helvetica Neue"/>
              </a:rPr>
              <a:t>economic</a:t>
            </a:r>
            <a:br>
              <a:rPr lang="en-US" sz="7200" b="1">
                <a:latin typeface="Helvetica Neue"/>
                <a:ea typeface="Helvetica Neue"/>
                <a:cs typeface="Helvetica Neue"/>
                <a:sym typeface="Helvetica Neue"/>
              </a:rPr>
            </a:br>
            <a:r>
              <a:rPr lang="en-US" sz="7200" b="1">
                <a:latin typeface="Helvetica Neue"/>
                <a:ea typeface="Helvetica Neue"/>
                <a:cs typeface="Helvetica Neue"/>
                <a:sym typeface="Helvetica Neue"/>
              </a:rPr>
              <a:t>activity</a:t>
            </a:r>
            <a:endParaRPr sz="7200" b="1">
              <a:latin typeface="Helvetica Neue"/>
              <a:ea typeface="Helvetica Neue"/>
              <a:cs typeface="Helvetica Neue"/>
              <a:sym typeface="Helvetica Neue"/>
            </a:endParaRPr>
          </a:p>
        </p:txBody>
      </p:sp>
      <p:pic>
        <p:nvPicPr>
          <p:cNvPr id="116" name="Google Shape;116;p17" descr="Shape 109"/>
          <p:cNvPicPr preferRelativeResize="0"/>
          <p:nvPr/>
        </p:nvPicPr>
        <p:blipFill rotWithShape="1">
          <a:blip r:embed="rId4">
            <a:alphaModFix/>
          </a:blip>
          <a:srcRect/>
          <a:stretch/>
        </p:blipFill>
        <p:spPr>
          <a:xfrm>
            <a:off x="5317600" y="1623059"/>
            <a:ext cx="3409275" cy="3409275"/>
          </a:xfrm>
          <a:prstGeom prst="rect">
            <a:avLst/>
          </a:prstGeom>
          <a:noFill/>
          <a:ln>
            <a:noFill/>
          </a:ln>
        </p:spPr>
      </p:pic>
      <p:pic>
        <p:nvPicPr>
          <p:cNvPr id="117" name="Google Shape;117;p17"/>
          <p:cNvPicPr preferRelativeResize="0"/>
          <p:nvPr/>
        </p:nvPicPr>
        <p:blipFill>
          <a:blip r:embed="rId5">
            <a:alphaModFix/>
          </a:blip>
          <a:stretch>
            <a:fillRect/>
          </a:stretch>
        </p:blipFill>
        <p:spPr>
          <a:xfrm>
            <a:off x="5559450" y="1728263"/>
            <a:ext cx="3031500" cy="3031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21"/>
        <p:cNvGrpSpPr/>
        <p:nvPr/>
      </p:nvGrpSpPr>
      <p:grpSpPr>
        <a:xfrm>
          <a:off x="0" y="0"/>
          <a:ext cx="0" cy="0"/>
          <a:chOff x="0" y="0"/>
          <a:chExt cx="0" cy="0"/>
        </a:xfrm>
      </p:grpSpPr>
      <p:sp>
        <p:nvSpPr>
          <p:cNvPr id="122" name="Google Shape;122;p18"/>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18"/>
          <p:cNvSpPr txBox="1">
            <a:spLocks noGrp="1"/>
          </p:cNvSpPr>
          <p:nvPr>
            <p:ph type="title"/>
          </p:nvPr>
        </p:nvSpPr>
        <p:spPr>
          <a:xfrm>
            <a:off x="460950" y="244150"/>
            <a:ext cx="8222100" cy="6522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Vault(formerly CDP)</a:t>
            </a:r>
            <a:endParaRPr sz="2400">
              <a:latin typeface="Roboto Mono"/>
              <a:ea typeface="Roboto Mono"/>
              <a:cs typeface="Roboto Mono"/>
              <a:sym typeface="Roboto Mono"/>
            </a:endParaRPr>
          </a:p>
        </p:txBody>
      </p:sp>
      <p:pic>
        <p:nvPicPr>
          <p:cNvPr id="124" name="Google Shape;124;p18" descr="Shape 74"/>
          <p:cNvPicPr preferRelativeResize="0"/>
          <p:nvPr/>
        </p:nvPicPr>
        <p:blipFill rotWithShape="1">
          <a:blip r:embed="rId3">
            <a:alphaModFix/>
          </a:blip>
          <a:srcRect/>
          <a:stretch/>
        </p:blipFill>
        <p:spPr>
          <a:xfrm>
            <a:off x="8003499" y="0"/>
            <a:ext cx="1140500" cy="1140500"/>
          </a:xfrm>
          <a:prstGeom prst="rect">
            <a:avLst/>
          </a:prstGeom>
          <a:noFill/>
          <a:ln>
            <a:noFill/>
          </a:ln>
        </p:spPr>
      </p:pic>
      <p:sp>
        <p:nvSpPr>
          <p:cNvPr id="125" name="Google Shape;125;p18"/>
          <p:cNvSpPr/>
          <p:nvPr/>
        </p:nvSpPr>
        <p:spPr>
          <a:xfrm>
            <a:off x="159325" y="1266900"/>
            <a:ext cx="10111200" cy="4692900"/>
          </a:xfrm>
          <a:prstGeom prst="rect">
            <a:avLst/>
          </a:prstGeom>
          <a:solidFill>
            <a:srgbClr val="202729"/>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6" name="Google Shape;126;p18"/>
          <p:cNvPicPr preferRelativeResize="0"/>
          <p:nvPr/>
        </p:nvPicPr>
        <p:blipFill rotWithShape="1">
          <a:blip r:embed="rId4">
            <a:alphaModFix/>
          </a:blip>
          <a:srcRect/>
          <a:stretch/>
        </p:blipFill>
        <p:spPr>
          <a:xfrm>
            <a:off x="2044588" y="1473663"/>
            <a:ext cx="5054817" cy="3323425"/>
          </a:xfrm>
          <a:prstGeom prst="rect">
            <a:avLst/>
          </a:prstGeom>
          <a:noFill/>
          <a:ln>
            <a:noFill/>
          </a:ln>
        </p:spPr>
      </p:pic>
      <p:sp>
        <p:nvSpPr>
          <p:cNvPr id="127" name="Google Shape;127;p18"/>
          <p:cNvSpPr/>
          <p:nvPr/>
        </p:nvSpPr>
        <p:spPr>
          <a:xfrm>
            <a:off x="6433875" y="3434750"/>
            <a:ext cx="627000" cy="704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txBox="1"/>
          <p:nvPr/>
        </p:nvSpPr>
        <p:spPr>
          <a:xfrm>
            <a:off x="6330525" y="3348350"/>
            <a:ext cx="833700" cy="87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a:solidFill>
                  <a:srgbClr val="4BA173"/>
                </a:solidFill>
                <a:latin typeface="Helvetica Neue"/>
                <a:ea typeface="Helvetica Neue"/>
                <a:cs typeface="Helvetica Neue"/>
                <a:sym typeface="Helvetica Neue"/>
              </a:rPr>
              <a:t>$</a:t>
            </a:r>
            <a:endParaRPr sz="4800">
              <a:solidFill>
                <a:srgbClr val="4BA173"/>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32"/>
        <p:cNvGrpSpPr/>
        <p:nvPr/>
      </p:nvGrpSpPr>
      <p:grpSpPr>
        <a:xfrm>
          <a:off x="0" y="0"/>
          <a:ext cx="0" cy="0"/>
          <a:chOff x="0" y="0"/>
          <a:chExt cx="0" cy="0"/>
        </a:xfrm>
      </p:grpSpPr>
      <p:sp>
        <p:nvSpPr>
          <p:cNvPr id="133" name="Google Shape;133;p19"/>
          <p:cNvSpPr/>
          <p:nvPr/>
        </p:nvSpPr>
        <p:spPr>
          <a:xfrm>
            <a:off x="-1" y="1266899"/>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9"/>
          <p:cNvSpPr/>
          <p:nvPr/>
        </p:nvSpPr>
        <p:spPr>
          <a:xfrm>
            <a:off x="159325" y="1266900"/>
            <a:ext cx="10111200" cy="4692900"/>
          </a:xfrm>
          <a:prstGeom prst="rect">
            <a:avLst/>
          </a:prstGeom>
          <a:solidFill>
            <a:srgbClr val="202729"/>
          </a:solidFill>
          <a:ln w="9525" cap="flat" cmpd="sng">
            <a:solidFill>
              <a:srgbClr val="4BA1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9"/>
          <p:cNvSpPr txBox="1">
            <a:spLocks noGrp="1"/>
          </p:cNvSpPr>
          <p:nvPr>
            <p:ph type="title"/>
          </p:nvPr>
        </p:nvSpPr>
        <p:spPr>
          <a:xfrm>
            <a:off x="460950" y="244150"/>
            <a:ext cx="8222100" cy="652200"/>
          </a:xfrm>
          <a:prstGeom prst="rect">
            <a:avLst/>
          </a:prstGeom>
          <a:noFill/>
          <a:ln>
            <a:noFill/>
          </a:ln>
        </p:spPr>
        <p:txBody>
          <a:bodyPr spcFirstLastPara="1" wrap="square" lIns="91400" tIns="91400" rIns="91400" bIns="91400" anchor="b" anchorCtr="0">
            <a:noAutofit/>
          </a:bodyPr>
          <a:lstStyle/>
          <a:p>
            <a:pPr marL="0" lvl="0" indent="0" algn="l" rtl="0">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Vault(formerly CDP)</a:t>
            </a:r>
            <a:endParaRPr sz="2400">
              <a:latin typeface="Roboto Mono"/>
              <a:ea typeface="Roboto Mono"/>
              <a:cs typeface="Roboto Mono"/>
              <a:sym typeface="Roboto Mono"/>
            </a:endParaRPr>
          </a:p>
        </p:txBody>
      </p:sp>
      <p:pic>
        <p:nvPicPr>
          <p:cNvPr id="136" name="Google Shape;136;p19" descr="Shape 74"/>
          <p:cNvPicPr preferRelativeResize="0"/>
          <p:nvPr/>
        </p:nvPicPr>
        <p:blipFill rotWithShape="1">
          <a:blip r:embed="rId3">
            <a:alphaModFix/>
          </a:blip>
          <a:srcRect/>
          <a:stretch/>
        </p:blipFill>
        <p:spPr>
          <a:xfrm>
            <a:off x="8003499" y="0"/>
            <a:ext cx="1140500" cy="1140500"/>
          </a:xfrm>
          <a:prstGeom prst="rect">
            <a:avLst/>
          </a:prstGeom>
          <a:noFill/>
          <a:ln>
            <a:noFill/>
          </a:ln>
        </p:spPr>
      </p:pic>
      <p:pic>
        <p:nvPicPr>
          <p:cNvPr id="137" name="Google Shape;137;p19"/>
          <p:cNvPicPr preferRelativeResize="0"/>
          <p:nvPr/>
        </p:nvPicPr>
        <p:blipFill rotWithShape="1">
          <a:blip r:embed="rId4">
            <a:alphaModFix/>
          </a:blip>
          <a:srcRect/>
          <a:stretch/>
        </p:blipFill>
        <p:spPr>
          <a:xfrm>
            <a:off x="2044588" y="1473663"/>
            <a:ext cx="5054817" cy="3323425"/>
          </a:xfrm>
          <a:prstGeom prst="rect">
            <a:avLst/>
          </a:prstGeom>
          <a:noFill/>
          <a:ln>
            <a:noFill/>
          </a:ln>
        </p:spPr>
      </p:pic>
      <p:sp>
        <p:nvSpPr>
          <p:cNvPr id="138" name="Google Shape;138;p19"/>
          <p:cNvSpPr/>
          <p:nvPr/>
        </p:nvSpPr>
        <p:spPr>
          <a:xfrm>
            <a:off x="2025825" y="2701700"/>
            <a:ext cx="733200" cy="771600"/>
          </a:xfrm>
          <a:prstGeom prst="ellipse">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9" name="Google Shape;139;p19"/>
          <p:cNvPicPr preferRelativeResize="0"/>
          <p:nvPr/>
        </p:nvPicPr>
        <p:blipFill>
          <a:blip r:embed="rId5">
            <a:alphaModFix/>
          </a:blip>
          <a:stretch>
            <a:fillRect/>
          </a:stretch>
        </p:blipFill>
        <p:spPr>
          <a:xfrm>
            <a:off x="1918412" y="2613488"/>
            <a:ext cx="948024" cy="948024"/>
          </a:xfrm>
          <a:prstGeom prst="rect">
            <a:avLst/>
          </a:prstGeom>
          <a:noFill/>
          <a:ln w="9525" cap="flat" cmpd="sng">
            <a:solidFill>
              <a:srgbClr val="4BA173"/>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a:latin typeface="Roboto Mono"/>
                <a:ea typeface="Roboto Mono"/>
                <a:cs typeface="Roboto Mono"/>
                <a:sym typeface="Roboto Mono"/>
              </a:rPr>
              <a:t>SCD Recent Snapshot</a:t>
            </a:r>
            <a:endParaRPr>
              <a:latin typeface="Roboto Mono"/>
              <a:ea typeface="Roboto Mono"/>
              <a:cs typeface="Roboto Mono"/>
              <a:sym typeface="Roboto Mono"/>
            </a:endParaRPr>
          </a:p>
        </p:txBody>
      </p:sp>
      <p:sp>
        <p:nvSpPr>
          <p:cNvPr id="145" name="Google Shape;145;p20"/>
          <p:cNvSpPr txBox="1"/>
          <p:nvPr/>
        </p:nvSpPr>
        <p:spPr>
          <a:xfrm>
            <a:off x="151475" y="1142225"/>
            <a:ext cx="7140900" cy="336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Roboto Mono"/>
              <a:ea typeface="Roboto Mono"/>
              <a:cs typeface="Roboto Mono"/>
              <a:sym typeface="Roboto Mono"/>
            </a:endParaRPr>
          </a:p>
          <a:p>
            <a:pPr marL="0" lvl="0" indent="0" algn="l" rtl="0">
              <a:spcBef>
                <a:spcPts val="0"/>
              </a:spcBef>
              <a:spcAft>
                <a:spcPts val="0"/>
              </a:spcAft>
              <a:buNone/>
            </a:pPr>
            <a:r>
              <a:rPr lang="en-US" sz="1800" i="1">
                <a:latin typeface="Roboto Mono"/>
                <a:ea typeface="Roboto Mono"/>
                <a:cs typeface="Roboto Mono"/>
                <a:sym typeface="Roboto Mono"/>
              </a:rPr>
              <a:t>as of 7:00pm 11/17/2019:</a:t>
            </a:r>
            <a:br>
              <a:rPr lang="en-US" sz="1800">
                <a:latin typeface="Roboto Mono"/>
                <a:ea typeface="Roboto Mono"/>
                <a:cs typeface="Roboto Mono"/>
                <a:sym typeface="Roboto Mono"/>
              </a:rPr>
            </a:br>
            <a:r>
              <a:rPr lang="en-US" sz="1800">
                <a:latin typeface="Roboto Mono"/>
                <a:ea typeface="Roboto Mono"/>
                <a:cs typeface="Roboto Mono"/>
                <a:sym typeface="Roboto Mono"/>
              </a:rPr>
              <a:t>Current Stability Fee     5%</a:t>
            </a:r>
            <a:endParaRPr sz="1800">
              <a:latin typeface="Roboto Mono"/>
              <a:ea typeface="Roboto Mono"/>
              <a:cs typeface="Roboto Mono"/>
              <a:sym typeface="Roboto Mono"/>
            </a:endParaRPr>
          </a:p>
          <a:p>
            <a:pPr marL="0" lvl="0" indent="0" algn="l" rtl="0">
              <a:spcBef>
                <a:spcPts val="0"/>
              </a:spcBef>
              <a:spcAft>
                <a:spcPts val="0"/>
              </a:spcAft>
              <a:buNone/>
            </a:pPr>
            <a:r>
              <a:rPr lang="en-US" sz="1800">
                <a:latin typeface="Roboto Mono"/>
                <a:ea typeface="Roboto Mono"/>
                <a:cs typeface="Roboto Mono"/>
                <a:sym typeface="Roboto Mono"/>
              </a:rPr>
              <a:t>Total Dai Supply         ⬙101,699,644</a:t>
            </a:r>
            <a:br>
              <a:rPr lang="en-US" sz="1800">
                <a:latin typeface="Roboto Mono"/>
                <a:ea typeface="Roboto Mono"/>
                <a:cs typeface="Roboto Mono"/>
                <a:sym typeface="Roboto Mono"/>
              </a:rPr>
            </a:br>
            <a:r>
              <a:rPr lang="en-US" sz="1800">
                <a:latin typeface="Roboto Mono"/>
                <a:ea typeface="Roboto Mono"/>
                <a:cs typeface="Roboto Mono"/>
                <a:sym typeface="Roboto Mono"/>
              </a:rPr>
              <a:t>Total Collateral Value   $347,486,518.23</a:t>
            </a:r>
            <a:endParaRPr sz="1800">
              <a:latin typeface="Roboto Mono"/>
              <a:ea typeface="Roboto Mono"/>
              <a:cs typeface="Roboto Mono"/>
              <a:sym typeface="Roboto Mono"/>
            </a:endParaRPr>
          </a:p>
          <a:p>
            <a:pPr marL="0" lvl="0" indent="0" algn="l" rtl="0">
              <a:spcBef>
                <a:spcPts val="0"/>
              </a:spcBef>
              <a:spcAft>
                <a:spcPts val="0"/>
              </a:spcAft>
              <a:buNone/>
            </a:pPr>
            <a:r>
              <a:rPr lang="en-US" sz="1800">
                <a:latin typeface="Roboto Mono"/>
                <a:ea typeface="Roboto Mono"/>
                <a:cs typeface="Roboto Mono"/>
                <a:sym typeface="Roboto Mono"/>
              </a:rPr>
              <a:t>Collateralization Ratio   341.681%</a:t>
            </a:r>
            <a:endParaRPr sz="1800">
              <a:latin typeface="Roboto Mono"/>
              <a:ea typeface="Roboto Mono"/>
              <a:cs typeface="Roboto Mono"/>
              <a:sym typeface="Roboto Mono"/>
            </a:endParaRPr>
          </a:p>
          <a:p>
            <a:pPr marL="0" lvl="0" indent="0" algn="l" rtl="0">
              <a:spcBef>
                <a:spcPts val="0"/>
              </a:spcBef>
              <a:spcAft>
                <a:spcPts val="0"/>
              </a:spcAft>
              <a:buNone/>
            </a:pPr>
            <a:r>
              <a:rPr lang="en-US" sz="1800">
                <a:latin typeface="Roboto Mono"/>
                <a:ea typeface="Roboto Mono"/>
                <a:cs typeface="Roboto Mono"/>
                <a:sym typeface="Roboto Mono"/>
              </a:rPr>
              <a:t>ETH Locked                1,879,575.487</a:t>
            </a:r>
            <a:endParaRPr sz="1800">
              <a:latin typeface="Roboto Mono"/>
              <a:ea typeface="Roboto Mono"/>
              <a:cs typeface="Roboto Mono"/>
              <a:sym typeface="Roboto Mono"/>
            </a:endParaRPr>
          </a:p>
          <a:p>
            <a:pPr marL="0" lvl="0" indent="0" algn="l" rtl="0">
              <a:spcBef>
                <a:spcPts val="0"/>
              </a:spcBef>
              <a:spcAft>
                <a:spcPts val="0"/>
              </a:spcAft>
              <a:buNone/>
            </a:pPr>
            <a:r>
              <a:rPr lang="en-US" sz="1800">
                <a:latin typeface="Roboto Mono"/>
                <a:ea typeface="Roboto Mono"/>
                <a:cs typeface="Roboto Mono"/>
                <a:sym typeface="Roboto Mono"/>
              </a:rPr>
              <a:t>2500 CDPs with            x&gt;100 Dai generated</a:t>
            </a:r>
            <a:endParaRPr sz="1800">
              <a:latin typeface="Roboto Mono"/>
              <a:ea typeface="Roboto Mono"/>
              <a:cs typeface="Roboto Mono"/>
              <a:sym typeface="Roboto Mono"/>
            </a:endParaRPr>
          </a:p>
          <a:p>
            <a:pPr marL="0" lvl="0" indent="0" algn="l" rtl="0">
              <a:spcBef>
                <a:spcPts val="0"/>
              </a:spcBef>
              <a:spcAft>
                <a:spcPts val="0"/>
              </a:spcAft>
              <a:buNone/>
            </a:pPr>
            <a:r>
              <a:rPr lang="en-US" sz="1800">
                <a:latin typeface="Roboto Mono"/>
                <a:ea typeface="Roboto Mono"/>
                <a:cs typeface="Roboto Mono"/>
                <a:sym typeface="Roboto Mono"/>
              </a:rPr>
              <a:t>6000+ CDPs with           x&gt;1 Dai generated</a:t>
            </a:r>
            <a:endParaRPr sz="1800">
              <a:latin typeface="Roboto Mono"/>
              <a:ea typeface="Roboto Mono"/>
              <a:cs typeface="Roboto Mono"/>
              <a:sym typeface="Roboto Mono"/>
            </a:endParaRPr>
          </a:p>
          <a:p>
            <a:pPr marL="0" lvl="0" indent="0" algn="l" rtl="0">
              <a:spcBef>
                <a:spcPts val="0"/>
              </a:spcBef>
              <a:spcAft>
                <a:spcPts val="0"/>
              </a:spcAft>
              <a:buNone/>
            </a:pPr>
            <a:endParaRPr sz="1800">
              <a:latin typeface="Roboto Mono"/>
              <a:ea typeface="Roboto Mono"/>
              <a:cs typeface="Roboto Mono"/>
              <a:sym typeface="Roboto Mono"/>
            </a:endParaRPr>
          </a:p>
        </p:txBody>
      </p:sp>
      <p:sp>
        <p:nvSpPr>
          <p:cNvPr id="146" name="Google Shape;146;p20"/>
          <p:cNvSpPr txBox="1"/>
          <p:nvPr/>
        </p:nvSpPr>
        <p:spPr>
          <a:xfrm>
            <a:off x="6311625" y="1414050"/>
            <a:ext cx="5212500" cy="158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3"/>
              </a:rPr>
              <a:t>https://saistats.com/</a:t>
            </a: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4"/>
              </a:rPr>
              <a:t>http://dai.descipher.io/</a:t>
            </a: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5"/>
              </a:rPr>
              <a:t>http://loans.descipher.io/</a:t>
            </a: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6"/>
              </a:rPr>
              <a:t>http://makerdao.descipher.io/</a:t>
            </a: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7"/>
              </a:rPr>
              <a:t>https://graphs.santiment.net/makerdao</a:t>
            </a:r>
            <a:endParaRPr sz="1200">
              <a:latin typeface="Helvetica Neue"/>
              <a:ea typeface="Helvetica Neue"/>
              <a:cs typeface="Helvetica Neue"/>
              <a:sym typeface="Helvetica Neue"/>
            </a:endParaRPr>
          </a:p>
          <a:p>
            <a:pPr marL="0" lvl="0" indent="0" algn="l" rtl="0">
              <a:spcBef>
                <a:spcPts val="0"/>
              </a:spcBef>
              <a:spcAft>
                <a:spcPts val="0"/>
              </a:spcAft>
              <a:buNone/>
            </a:pPr>
            <a:r>
              <a:rPr lang="en-US" sz="1200" u="sng">
                <a:solidFill>
                  <a:schemeClr val="hlink"/>
                </a:solidFill>
                <a:latin typeface="Helvetica Neue"/>
                <a:ea typeface="Helvetica Neue"/>
                <a:cs typeface="Helvetica Neue"/>
                <a:sym typeface="Helvetica Neue"/>
                <a:hlinkClick r:id="rId8"/>
              </a:rPr>
              <a:t>https://mkr.tools/</a:t>
            </a:r>
            <a:endParaRPr sz="1200">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1D3A9"/>
        </a:solidFill>
        <a:effectLst/>
      </p:bgPr>
    </p:bg>
    <p:spTree>
      <p:nvGrpSpPr>
        <p:cNvPr id="1" name="Shape 150"/>
        <p:cNvGrpSpPr/>
        <p:nvPr/>
      </p:nvGrpSpPr>
      <p:grpSpPr>
        <a:xfrm>
          <a:off x="0" y="0"/>
          <a:ext cx="0" cy="0"/>
          <a:chOff x="0" y="0"/>
          <a:chExt cx="0" cy="0"/>
        </a:xfrm>
      </p:grpSpPr>
      <p:sp>
        <p:nvSpPr>
          <p:cNvPr id="151" name="Google Shape;151;p21"/>
          <p:cNvSpPr txBox="1">
            <a:spLocks noGrp="1"/>
          </p:cNvSpPr>
          <p:nvPr>
            <p:ph type="title"/>
          </p:nvPr>
        </p:nvSpPr>
        <p:spPr>
          <a:xfrm>
            <a:off x="471900" y="268825"/>
            <a:ext cx="8222100" cy="767700"/>
          </a:xfrm>
          <a:prstGeom prst="rect">
            <a:avLst/>
          </a:prstGeom>
          <a:noFill/>
          <a:ln>
            <a:noFill/>
          </a:ln>
        </p:spPr>
        <p:txBody>
          <a:bodyPr spcFirstLastPara="1" wrap="square" lIns="91400" tIns="91400" rIns="91400" bIns="91400" anchor="b" anchorCtr="0">
            <a:noAutofit/>
          </a:bodyPr>
          <a:lstStyle/>
          <a:p>
            <a:pPr marL="0" marR="0" lvl="0" indent="0" algn="l" rtl="0">
              <a:lnSpc>
                <a:spcPct val="100000"/>
              </a:lnSpc>
              <a:spcBef>
                <a:spcPts val="0"/>
              </a:spcBef>
              <a:spcAft>
                <a:spcPts val="0"/>
              </a:spcAft>
              <a:buClr>
                <a:srgbClr val="FFFFFF"/>
              </a:buClr>
              <a:buSzPts val="3200"/>
              <a:buFont typeface="Helvetica Neue"/>
              <a:buNone/>
            </a:pPr>
            <a:r>
              <a:rPr lang="en-US" sz="2400">
                <a:latin typeface="Roboto Mono"/>
                <a:ea typeface="Roboto Mono"/>
                <a:cs typeface="Roboto Mono"/>
                <a:sym typeface="Roboto Mono"/>
              </a:rPr>
              <a:t>SCD Launched 12/18/2017, 700 days ago</a:t>
            </a:r>
            <a:endParaRPr sz="2400">
              <a:latin typeface="Roboto Mono"/>
              <a:ea typeface="Roboto Mono"/>
              <a:cs typeface="Roboto Mono"/>
              <a:sym typeface="Roboto Mono"/>
            </a:endParaRPr>
          </a:p>
        </p:txBody>
      </p:sp>
      <p:pic>
        <p:nvPicPr>
          <p:cNvPr id="152" name="Google Shape;152;p21"/>
          <p:cNvPicPr preferRelativeResize="0"/>
          <p:nvPr/>
        </p:nvPicPr>
        <p:blipFill>
          <a:blip r:embed="rId3">
            <a:alphaModFix/>
          </a:blip>
          <a:stretch>
            <a:fillRect/>
          </a:stretch>
        </p:blipFill>
        <p:spPr>
          <a:xfrm>
            <a:off x="304800" y="1478300"/>
            <a:ext cx="8839201" cy="3581806"/>
          </a:xfrm>
          <a:prstGeom prst="rect">
            <a:avLst/>
          </a:prstGeom>
          <a:noFill/>
          <a:ln>
            <a:noFill/>
          </a:ln>
        </p:spPr>
      </p:pic>
      <p:pic>
        <p:nvPicPr>
          <p:cNvPr id="153" name="Google Shape;153;p21"/>
          <p:cNvPicPr preferRelativeResize="0"/>
          <p:nvPr/>
        </p:nvPicPr>
        <p:blipFill rotWithShape="1">
          <a:blip r:embed="rId4">
            <a:alphaModFix/>
          </a:blip>
          <a:srcRect l="22081" t="42064" r="32946" b="32149"/>
          <a:stretch/>
        </p:blipFill>
        <p:spPr>
          <a:xfrm>
            <a:off x="1064725" y="2187900"/>
            <a:ext cx="2042100" cy="767700"/>
          </a:xfrm>
          <a:prstGeom prst="rect">
            <a:avLst/>
          </a:prstGeom>
          <a:noFill/>
          <a:ln>
            <a:noFill/>
          </a:ln>
        </p:spPr>
      </p:pic>
      <p:sp>
        <p:nvSpPr>
          <p:cNvPr id="154" name="Google Shape;154;p21"/>
          <p:cNvSpPr txBox="1"/>
          <p:nvPr/>
        </p:nvSpPr>
        <p:spPr>
          <a:xfrm>
            <a:off x="3057875" y="2342625"/>
            <a:ext cx="3145200" cy="58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Loans originated in less than 2 years</a:t>
            </a:r>
            <a:br>
              <a:rPr lang="en-US">
                <a:latin typeface="Helvetica Neue"/>
                <a:ea typeface="Helvetica Neue"/>
                <a:cs typeface="Helvetica Neue"/>
                <a:sym typeface="Helvetica Neue"/>
              </a:rPr>
            </a:br>
            <a:r>
              <a:rPr lang="en-US" i="1">
                <a:latin typeface="Helvetica Neue"/>
                <a:ea typeface="Helvetica Neue"/>
                <a:cs typeface="Helvetica Neue"/>
                <a:sym typeface="Helvetica Neue"/>
              </a:rPr>
              <a:t>09/17/2019 date of graph</a:t>
            </a:r>
            <a:endParaRPr i="1">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4285F4"/>
      </a:lt1>
      <a:dk2>
        <a:srgbClr val="A7A7A7"/>
      </a:dk2>
      <a:lt2>
        <a:srgbClr val="535353"/>
      </a:lt2>
      <a:accent1>
        <a:srgbClr val="0277BD"/>
      </a:accent1>
      <a:accent2>
        <a:srgbClr val="0F9D58"/>
      </a:accent2>
      <a:accent3>
        <a:srgbClr val="DB4437"/>
      </a:accent3>
      <a:accent4>
        <a:srgbClr val="FAFAFA"/>
      </a:accent4>
      <a:accent5>
        <a:srgbClr val="4FC3F7"/>
      </a:accent5>
      <a:accent6>
        <a:srgbClr val="F4B400"/>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terial">
  <a:themeElements>
    <a:clrScheme name="Material">
      <a:dk1>
        <a:srgbClr val="000000"/>
      </a:dk1>
      <a:lt1>
        <a:srgbClr val="FFFFFF"/>
      </a:lt1>
      <a:dk2>
        <a:srgbClr val="A7A7A7"/>
      </a:dk2>
      <a:lt2>
        <a:srgbClr val="535353"/>
      </a:lt2>
      <a:accent1>
        <a:srgbClr val="0277BD"/>
      </a:accent1>
      <a:accent2>
        <a:srgbClr val="0F9D58"/>
      </a:accent2>
      <a:accent3>
        <a:srgbClr val="DB4437"/>
      </a:accent3>
      <a:accent4>
        <a:srgbClr val="FAFAFA"/>
      </a:accent4>
      <a:accent5>
        <a:srgbClr val="4FC3F7"/>
      </a:accent5>
      <a:accent6>
        <a:srgbClr val="F4B400"/>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2405</Words>
  <Application>Microsoft Office PowerPoint</Application>
  <PresentationFormat>On-screen Show (16:9)</PresentationFormat>
  <Paragraphs>224</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Roboto Mono</vt:lpstr>
      <vt:lpstr>Arial</vt:lpstr>
      <vt:lpstr>Roboto Mono Medium</vt:lpstr>
      <vt:lpstr>Helvetica Neue</vt:lpstr>
      <vt:lpstr>Material</vt:lpstr>
      <vt:lpstr>SCD vs MCD  </vt:lpstr>
      <vt:lpstr>Agenda</vt:lpstr>
      <vt:lpstr>Dai Stablecoin</vt:lpstr>
      <vt:lpstr>Dai Stablecoin</vt:lpstr>
      <vt:lpstr>Maker’s Stablecoin</vt:lpstr>
      <vt:lpstr>Vault(formerly CDP)</vt:lpstr>
      <vt:lpstr>Vault(formerly CDP)</vt:lpstr>
      <vt:lpstr>SCD Recent Snapshot</vt:lpstr>
      <vt:lpstr>SCD Launched 12/18/2017, 700 days ago</vt:lpstr>
      <vt:lpstr>PowerPoint Presentation</vt:lpstr>
      <vt:lpstr>Maker’s Governance Token</vt:lpstr>
      <vt:lpstr>PowerPoint Presentation</vt:lpstr>
      <vt:lpstr>What have MKR Voters done in governance so far?</vt:lpstr>
      <vt:lpstr>What have MKR Voters done in governance so far?</vt:lpstr>
      <vt:lpstr>How?</vt:lpstr>
      <vt:lpstr>Agenda</vt:lpstr>
      <vt:lpstr>Properties of a durable stablecoin</vt:lpstr>
      <vt:lpstr>Properties of a durable stablecoin</vt:lpstr>
      <vt:lpstr>What are the functional differences?</vt:lpstr>
      <vt:lpstr>What are some of the other changes?</vt:lpstr>
      <vt:lpstr>Migration?</vt:lpstr>
      <vt:lpstr>Migration</vt:lpstr>
      <vt:lpstr>Migration</vt:lpstr>
      <vt:lpstr>Where is the Maker Protocol heading?</vt:lpstr>
      <vt:lpstr>Find out more and get involved!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SCD vs MCD  </dc:title>
  <cp:lastModifiedBy>David Utrobin</cp:lastModifiedBy>
  <cp:revision>1</cp:revision>
  <dcterms:modified xsi:type="dcterms:W3CDTF">2020-02-26T23:30:52Z</dcterms:modified>
</cp:coreProperties>
</file>